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</p:sldMasterIdLst>
  <p:notesMasterIdLst>
    <p:notesMasterId r:id="rId44"/>
  </p:notesMasterIdLst>
  <p:handoutMasterIdLst>
    <p:handoutMasterId r:id="rId45"/>
  </p:handout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282" r:id="rId21"/>
    <p:sldId id="270" r:id="rId22"/>
    <p:sldId id="279" r:id="rId23"/>
    <p:sldId id="281" r:id="rId24"/>
    <p:sldId id="280" r:id="rId25"/>
    <p:sldId id="272" r:id="rId26"/>
    <p:sldId id="284" r:id="rId27"/>
    <p:sldId id="274" r:id="rId28"/>
    <p:sldId id="275" r:id="rId29"/>
    <p:sldId id="276" r:id="rId30"/>
    <p:sldId id="277" r:id="rId31"/>
    <p:sldId id="278" r:id="rId32"/>
    <p:sldId id="271" r:id="rId33"/>
    <p:sldId id="266" r:id="rId34"/>
    <p:sldId id="286" r:id="rId35"/>
    <p:sldId id="268" r:id="rId36"/>
    <p:sldId id="285" r:id="rId37"/>
    <p:sldId id="287" r:id="rId38"/>
    <p:sldId id="264" r:id="rId39"/>
    <p:sldId id="307" r:id="rId40"/>
    <p:sldId id="308" r:id="rId41"/>
    <p:sldId id="309" r:id="rId42"/>
    <p:sldId id="310" r:id="rId43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7A1"/>
    <a:srgbClr val="3B3B3B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82" y="1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70B0814-B68A-4B8D-B4B4-78ADBF805056}" type="datetimeFigureOut">
              <a:rPr lang="de-DE"/>
              <a:pPr>
                <a:defRPr/>
              </a:pPr>
              <a:t>09.12.2021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BECC9AB-19F3-429C-97D8-729112177140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604936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11A77DE-59A5-4963-A015-E95D19D059E7}" type="datetimeFigureOut">
              <a:rPr lang="de-DE"/>
              <a:pPr>
                <a:defRPr/>
              </a:pPr>
              <a:t>09.12.2021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  <a:endParaRPr lang="de-DE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DF588C3-54BD-4FA2-BCF7-F578BF4FFFD7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0133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C51B22-5469-B749-B6D7-BF43DE6DA9D4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5892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ihandform 3"/>
          <p:cNvSpPr/>
          <p:nvPr/>
        </p:nvSpPr>
        <p:spPr>
          <a:xfrm>
            <a:off x="-2588682" y="2506663"/>
            <a:ext cx="20944417" cy="1314450"/>
          </a:xfrm>
          <a:custGeom>
            <a:avLst/>
            <a:gdLst>
              <a:gd name="connsiteX0" fmla="*/ 0 w 13868376"/>
              <a:gd name="connsiteY0" fmla="*/ 986600 h 1315466"/>
              <a:gd name="connsiteX1" fmla="*/ 2630795 w 13868376"/>
              <a:gd name="connsiteY1" fmla="*/ 1292786 h 1315466"/>
              <a:gd name="connsiteX2" fmla="*/ 5681158 w 13868376"/>
              <a:gd name="connsiteY2" fmla="*/ 1315466 h 1315466"/>
              <a:gd name="connsiteX3" fmla="*/ 8878936 w 13868376"/>
              <a:gd name="connsiteY3" fmla="*/ 1054641 h 1315466"/>
              <a:gd name="connsiteX4" fmla="*/ 12870488 w 13868376"/>
              <a:gd name="connsiteY4" fmla="*/ 306186 h 1315466"/>
              <a:gd name="connsiteX5" fmla="*/ 13868376 w 13868376"/>
              <a:gd name="connsiteY5" fmla="*/ 0 h 1315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868376" h="1315466">
                <a:moveTo>
                  <a:pt x="0" y="986600"/>
                </a:moveTo>
                <a:cubicBezTo>
                  <a:pt x="841967" y="1112287"/>
                  <a:pt x="1683935" y="1237975"/>
                  <a:pt x="2630795" y="1292786"/>
                </a:cubicBezTo>
                <a:cubicBezTo>
                  <a:pt x="3577655" y="1347597"/>
                  <a:pt x="4639801" y="1355157"/>
                  <a:pt x="5681158" y="1315466"/>
                </a:cubicBezTo>
                <a:cubicBezTo>
                  <a:pt x="6722515" y="1275775"/>
                  <a:pt x="7680714" y="1222854"/>
                  <a:pt x="8878936" y="1054641"/>
                </a:cubicBezTo>
                <a:cubicBezTo>
                  <a:pt x="10077158" y="886428"/>
                  <a:pt x="12038915" y="481959"/>
                  <a:pt x="12870488" y="306186"/>
                </a:cubicBezTo>
                <a:cubicBezTo>
                  <a:pt x="13702061" y="130412"/>
                  <a:pt x="13868376" y="0"/>
                  <a:pt x="13868376" y="0"/>
                </a:cubicBezTo>
              </a:path>
            </a:pathLst>
          </a:custGeom>
          <a:ln w="12700">
            <a:solidFill>
              <a:srgbClr val="0067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5" name="Rechteck 4"/>
          <p:cNvSpPr/>
          <p:nvPr/>
        </p:nvSpPr>
        <p:spPr>
          <a:xfrm>
            <a:off x="0" y="0"/>
            <a:ext cx="12192000" cy="17478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pic>
        <p:nvPicPr>
          <p:cNvPr id="6" name="Bild 10" descr="MCC_PPT_Gestaltungselemente_Logo_a_600DPI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0"/>
            <a:ext cx="455537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5300" y="2052580"/>
            <a:ext cx="9647101" cy="1541964"/>
          </a:xfrm>
        </p:spPr>
        <p:txBody>
          <a:bodyPr>
            <a:noAutofit/>
          </a:bodyPr>
          <a:lstStyle>
            <a:lvl1pPr>
              <a:defRPr sz="40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35300" y="4049531"/>
            <a:ext cx="7513501" cy="1752600"/>
          </a:xfrm>
        </p:spPr>
        <p:txBody>
          <a:bodyPr/>
          <a:lstStyle>
            <a:lvl1pPr marL="0" indent="0" algn="l">
              <a:buNone/>
              <a:defRPr sz="20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William F. Lamb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00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58679"/>
            <a:ext cx="10972800" cy="508497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 txBox="1">
            <a:spLocks/>
          </p:cNvSpPr>
          <p:nvPr userDrawn="1"/>
        </p:nvSpPr>
        <p:spPr>
          <a:xfrm>
            <a:off x="609600" y="6534153"/>
            <a:ext cx="3860800" cy="328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 smtClean="0"/>
              <a:t>9th </a:t>
            </a:r>
            <a:r>
              <a:rPr lang="de-DE" sz="1200" dirty="0" err="1" smtClean="0"/>
              <a:t>December</a:t>
            </a:r>
            <a:r>
              <a:rPr lang="de-DE" sz="1200" baseline="0" dirty="0" smtClean="0"/>
              <a:t> 2021</a:t>
            </a:r>
            <a:endParaRPr lang="en-US" sz="1200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10160000" y="6538916"/>
            <a:ext cx="1422400" cy="319087"/>
          </a:xfrm>
          <a:prstGeom prst="rect">
            <a:avLst/>
          </a:prstGeom>
        </p:spPr>
        <p:txBody>
          <a:bodyPr rIns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FE57B74-F77D-4337-8601-9DF530DA1CAF}" type="slidenum">
              <a:rPr lang="en-US" sz="120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1200" dirty="0"/>
          </a:p>
        </p:txBody>
      </p:sp>
      <p:sp>
        <p:nvSpPr>
          <p:cNvPr id="6" name="Footer Placeholder 4"/>
          <p:cNvSpPr txBox="1">
            <a:spLocks/>
          </p:cNvSpPr>
          <p:nvPr userDrawn="1"/>
        </p:nvSpPr>
        <p:spPr>
          <a:xfrm>
            <a:off x="4572000" y="6538913"/>
            <a:ext cx="5486400" cy="32861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err="1" smtClean="0"/>
              <a:t>Döbbling</a:t>
            </a:r>
            <a:r>
              <a:rPr lang="en-US" sz="1200" dirty="0" smtClean="0"/>
              <a:t>, Lamb</a:t>
            </a:r>
            <a:r>
              <a:rPr lang="en-US" sz="1200" baseline="0" dirty="0" smtClean="0"/>
              <a:t> &amp; Minx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954359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 txBox="1">
            <a:spLocks/>
          </p:cNvSpPr>
          <p:nvPr userDrawn="1"/>
        </p:nvSpPr>
        <p:spPr>
          <a:xfrm>
            <a:off x="609600" y="6534153"/>
            <a:ext cx="3860800" cy="328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 smtClean="0"/>
              <a:t>9th </a:t>
            </a:r>
            <a:r>
              <a:rPr lang="de-DE" sz="1200" dirty="0" err="1" smtClean="0"/>
              <a:t>December</a:t>
            </a:r>
            <a:r>
              <a:rPr lang="de-DE" sz="1200" baseline="0" dirty="0" smtClean="0"/>
              <a:t> 2021</a:t>
            </a:r>
            <a:endParaRPr lang="en-US" sz="1200" dirty="0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0160000" y="6538916"/>
            <a:ext cx="1422400" cy="319087"/>
          </a:xfrm>
          <a:prstGeom prst="rect">
            <a:avLst/>
          </a:prstGeom>
        </p:spPr>
        <p:txBody>
          <a:bodyPr rIns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FE57B74-F77D-4337-8601-9DF530DA1CAF}" type="slidenum">
              <a:rPr lang="en-US" sz="120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1200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4572000" y="6538913"/>
            <a:ext cx="5486400" cy="32861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Döbbling</a:t>
            </a:r>
            <a:r>
              <a:rPr lang="en-US" sz="1200" dirty="0" smtClean="0"/>
              <a:t>, Lamb</a:t>
            </a:r>
            <a:r>
              <a:rPr lang="en-US" sz="1200" baseline="0" dirty="0" smtClean="0"/>
              <a:t> &amp; Minx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1385798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1003300"/>
            <a:ext cx="12192000" cy="7445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/>
          </a:p>
        </p:txBody>
      </p:sp>
      <p:sp>
        <p:nvSpPr>
          <p:cNvPr id="3" name="Date Placeholder 3"/>
          <p:cNvSpPr txBox="1">
            <a:spLocks/>
          </p:cNvSpPr>
          <p:nvPr userDrawn="1"/>
        </p:nvSpPr>
        <p:spPr>
          <a:xfrm>
            <a:off x="609600" y="6534153"/>
            <a:ext cx="3860800" cy="328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 smtClean="0"/>
              <a:t>9th </a:t>
            </a:r>
            <a:r>
              <a:rPr lang="de-DE" sz="1200" dirty="0" err="1" smtClean="0"/>
              <a:t>December</a:t>
            </a:r>
            <a:r>
              <a:rPr lang="de-DE" sz="1200" baseline="0" dirty="0" smtClean="0"/>
              <a:t> 2021</a:t>
            </a:r>
            <a:endParaRPr lang="en-US" sz="1200" dirty="0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0160000" y="6538916"/>
            <a:ext cx="1422400" cy="319087"/>
          </a:xfrm>
          <a:prstGeom prst="rect">
            <a:avLst/>
          </a:prstGeom>
        </p:spPr>
        <p:txBody>
          <a:bodyPr rIns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FE57B74-F77D-4337-8601-9DF530DA1CAF}" type="slidenum">
              <a:rPr lang="en-US" sz="120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1200" dirty="0"/>
          </a:p>
        </p:txBody>
      </p:sp>
      <p:sp>
        <p:nvSpPr>
          <p:cNvPr id="5" name="Footer Placeholder 4"/>
          <p:cNvSpPr txBox="1">
            <a:spLocks/>
          </p:cNvSpPr>
          <p:nvPr userDrawn="1"/>
        </p:nvSpPr>
        <p:spPr>
          <a:xfrm>
            <a:off x="4572000" y="6538913"/>
            <a:ext cx="5486400" cy="32861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Döbbling</a:t>
            </a:r>
            <a:r>
              <a:rPr lang="en-US" sz="1200" dirty="0" smtClean="0"/>
              <a:t>, Lamb</a:t>
            </a:r>
            <a:r>
              <a:rPr lang="en-US" sz="1200" baseline="0" dirty="0" smtClean="0"/>
              <a:t> &amp; Minx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600084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i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/>
          </p:nvPr>
        </p:nvSpPr>
        <p:spPr>
          <a:xfrm>
            <a:off x="609600" y="5595978"/>
            <a:ext cx="10972800" cy="82561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1pPr>
            <a:lvl2pPr marL="27432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2pPr>
            <a:lvl3pPr marL="54864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3pPr>
            <a:lvl4pPr marL="82296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4pPr>
            <a:lvl5pPr marL="1051560" indent="0">
              <a:lnSpc>
                <a:spcPct val="90000"/>
              </a:lnSpc>
              <a:spcBef>
                <a:spcPts val="363"/>
              </a:spcBef>
              <a:buNone/>
              <a:defRPr sz="1500">
                <a:solidFill>
                  <a:srgbClr val="7F7F7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1"/>
          </p:nvPr>
        </p:nvSpPr>
        <p:spPr>
          <a:xfrm>
            <a:off x="609600" y="2004295"/>
            <a:ext cx="10972800" cy="3387725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 txBox="1">
            <a:spLocks/>
          </p:cNvSpPr>
          <p:nvPr userDrawn="1"/>
        </p:nvSpPr>
        <p:spPr>
          <a:xfrm>
            <a:off x="609600" y="6534153"/>
            <a:ext cx="3860800" cy="328613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de-DE" sz="1200" dirty="0" smtClean="0"/>
              <a:t>9th </a:t>
            </a:r>
            <a:r>
              <a:rPr lang="de-DE" sz="1200" dirty="0" err="1" smtClean="0"/>
              <a:t>December</a:t>
            </a:r>
            <a:r>
              <a:rPr lang="de-DE" sz="1200" baseline="0" dirty="0" smtClean="0"/>
              <a:t> 2021</a:t>
            </a:r>
            <a:endParaRPr lang="en-US" sz="1200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0160000" y="6538916"/>
            <a:ext cx="1422400" cy="319087"/>
          </a:xfrm>
          <a:prstGeom prst="rect">
            <a:avLst/>
          </a:prstGeom>
        </p:spPr>
        <p:txBody>
          <a:bodyPr rIns="0" anchor="ctr"/>
          <a:lstStyle>
            <a:defPPr>
              <a:defRPr lang="en-US"/>
            </a:defPPr>
            <a:lvl1pPr marL="0" algn="r" defTabSz="914400" rtl="0" eaLnBrk="1" latinLnBrk="0" hangingPunct="1">
              <a:defRPr sz="1200" b="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FE57B74-F77D-4337-8601-9DF530DA1CAF}" type="slidenum">
              <a:rPr lang="en-US" sz="1200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‹Nr.›</a:t>
            </a:fld>
            <a:endParaRPr lang="en-US" sz="1200" dirty="0"/>
          </a:p>
        </p:txBody>
      </p: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572000" y="6538913"/>
            <a:ext cx="5486400" cy="328612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rgbClr val="7F7F7F"/>
                </a:solidFill>
                <a:latin typeface="+mn-lt"/>
                <a:ea typeface="+mn-ea"/>
                <a:cs typeface="Caput Regular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Döbbling</a:t>
            </a:r>
            <a:r>
              <a:rPr lang="en-US" sz="1200" dirty="0" smtClean="0"/>
              <a:t>, Lamb</a:t>
            </a:r>
            <a:r>
              <a:rPr lang="en-US" sz="1200" baseline="0" dirty="0" smtClean="0"/>
              <a:t> &amp; Minx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2174430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6218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de-DE" dirty="0" smtClean="0"/>
              <a:t>Mastertitelformat bearbeiten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217853"/>
            <a:ext cx="10972800" cy="509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 smtClean="0"/>
              <a:t>Mastertextformat bearbeiten</a:t>
            </a:r>
          </a:p>
          <a:p>
            <a:pPr lvl="1"/>
            <a:r>
              <a:rPr lang="de-DE" altLang="de-DE" dirty="0" smtClean="0"/>
              <a:t>Zweite Ebene</a:t>
            </a:r>
          </a:p>
          <a:p>
            <a:pPr lvl="2"/>
            <a:r>
              <a:rPr lang="de-DE" altLang="de-DE" dirty="0" smtClean="0"/>
              <a:t>Dritte Ebene</a:t>
            </a:r>
          </a:p>
          <a:p>
            <a:pPr lvl="3"/>
            <a:r>
              <a:rPr lang="de-DE" altLang="de-DE" dirty="0" smtClean="0"/>
              <a:t>Vierte Ebene</a:t>
            </a:r>
          </a:p>
          <a:p>
            <a:pPr lvl="4"/>
            <a:r>
              <a:rPr lang="de-DE" altLang="de-DE" dirty="0" smtClean="0"/>
              <a:t>Fünfte Ebene</a:t>
            </a:r>
            <a:endParaRPr lang="en-US" altLang="de-DE" dirty="0" smtClean="0"/>
          </a:p>
        </p:txBody>
      </p:sp>
      <p:sp>
        <p:nvSpPr>
          <p:cNvPr id="7" name="Rectangle 6"/>
          <p:cNvSpPr/>
          <p:nvPr userDrawn="1"/>
        </p:nvSpPr>
        <p:spPr>
          <a:xfrm>
            <a:off x="0" y="6519863"/>
            <a:ext cx="12192000" cy="3667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9" name="Gerade Verbindung 8"/>
          <p:cNvCxnSpPr/>
          <p:nvPr/>
        </p:nvCxnSpPr>
        <p:spPr>
          <a:xfrm>
            <a:off x="609600" y="1044983"/>
            <a:ext cx="10972800" cy="0"/>
          </a:xfrm>
          <a:prstGeom prst="line">
            <a:avLst/>
          </a:prstGeom>
          <a:ln w="12700">
            <a:solidFill>
              <a:srgbClr val="0067A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Bild 10" descr="MCC_PPT_Gestaltungselemente_Logo_b_600DPI.pn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8417" y="101804"/>
            <a:ext cx="1592262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3" r:id="rId2"/>
    <p:sldLayoutId id="2147483984" r:id="rId3"/>
    <p:sldLayoutId id="2147483987" r:id="rId4"/>
    <p:sldLayoutId id="214748398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 kern="1200" spc="-100">
          <a:solidFill>
            <a:srgbClr val="0067A1"/>
          </a:solidFill>
          <a:latin typeface="+mj-lt"/>
          <a:ea typeface="Caput Bold"/>
          <a:cs typeface="Caput Bold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0067A1"/>
          </a:solidFill>
          <a:latin typeface="Calibri" pitchFamily="34" charset="0"/>
          <a:ea typeface="Caput Bold"/>
          <a:cs typeface="Caput Bold"/>
        </a:defRPr>
      </a:lvl9pPr>
    </p:titleStyle>
    <p:bodyStyle>
      <a:lvl1pPr marL="1825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rgbClr val="3B3B3B"/>
          </a:solidFill>
          <a:latin typeface="+mn-lt"/>
          <a:ea typeface="Caput" pitchFamily="34" charset="0"/>
          <a:cs typeface="Caput" pitchFamily="34" charset="0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itchFamily="34" charset="0"/>
        <a:buChar char="•"/>
        <a:defRPr sz="1800" kern="1200">
          <a:solidFill>
            <a:srgbClr val="3B3B3B"/>
          </a:solidFill>
          <a:latin typeface="+mn-lt"/>
          <a:ea typeface="Caput" pitchFamily="34" charset="0"/>
          <a:cs typeface="Caput" pitchFamily="34" charset="0"/>
        </a:defRPr>
      </a:lvl2pPr>
      <a:lvl3pPr marL="73025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itchFamily="34" charset="0"/>
        <a:buChar char="•"/>
        <a:defRPr sz="1600" kern="1200">
          <a:solidFill>
            <a:srgbClr val="3B3B3B"/>
          </a:solidFill>
          <a:latin typeface="+mn-lt"/>
          <a:ea typeface="Caput" pitchFamily="34" charset="0"/>
          <a:cs typeface="Caput" pitchFamily="34" charset="0"/>
        </a:defRPr>
      </a:lvl3pPr>
      <a:lvl4pPr marL="1004888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•"/>
        <a:defRPr sz="1400" kern="1200">
          <a:solidFill>
            <a:srgbClr val="3B3B3B"/>
          </a:solidFill>
          <a:latin typeface="+mn-lt"/>
          <a:ea typeface="Caput" pitchFamily="34" charset="0"/>
          <a:cs typeface="Caput" pitchFamily="34" charset="0"/>
        </a:defRPr>
      </a:lvl4pPr>
      <a:lvl5pPr marL="1187450" indent="-1365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itchFamily="34" charset="0"/>
        <a:buChar char="•"/>
        <a:defRPr sz="1200" kern="1200">
          <a:solidFill>
            <a:srgbClr val="3B3B3B"/>
          </a:solidFill>
          <a:latin typeface="+mn-lt"/>
          <a:ea typeface="Caput" pitchFamily="34" charset="0"/>
          <a:cs typeface="Caput" pitchFamily="34" charset="0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5194/essd-2021-228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94/essd-2021-228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94/essd-2021-22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94/essd-2021-22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94/essd-2021-228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94/essd-2021-228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mcc-apsis/AR6-Emissions-trends-and-driver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94/essd-2021-228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94/essd-2021-228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olk.universitetetioslo.no/roberan/img/GCB2020/PNG/s74_2020_AlternativeRankings.pn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4693062.2021.1990831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4693062.2021.1990831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4693062.2021.1990831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4693062.2021.1990831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94/essd-2021-228" TargetMode="External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zenodo.org/record/5053056#.YbGNAroo82w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194/essd-2021-228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Emissions trends and drivers in IPCC AR6</a:t>
            </a:r>
            <a:endParaRPr lang="de-DE" sz="4800" baseline="-25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b="1" dirty="0"/>
              <a:t>Niklas </a:t>
            </a:r>
            <a:r>
              <a:rPr lang="de-DE" sz="2800" b="1" dirty="0" err="1"/>
              <a:t>Döbbeling</a:t>
            </a:r>
            <a:r>
              <a:rPr lang="de-DE" sz="2800" b="1" dirty="0"/>
              <a:t>, William Lamb &amp; Jan Minx</a:t>
            </a:r>
            <a:endParaRPr lang="de-DE" sz="1800" dirty="0" smtClean="0"/>
          </a:p>
          <a:p>
            <a:endParaRPr lang="de-DE" sz="1800" dirty="0" smtClean="0"/>
          </a:p>
          <a:p>
            <a:r>
              <a:rPr lang="de-DE" sz="1800" dirty="0" smtClean="0"/>
              <a:t>APSIS </a:t>
            </a:r>
            <a:r>
              <a:rPr lang="de-DE" sz="1800" dirty="0" err="1" smtClean="0"/>
              <a:t>seminar</a:t>
            </a:r>
            <a:endParaRPr lang="de-DE" sz="1800" dirty="0" smtClean="0"/>
          </a:p>
          <a:p>
            <a:r>
              <a:rPr lang="de-DE" sz="1800" dirty="0" smtClean="0"/>
              <a:t>9.12.2021</a:t>
            </a:r>
          </a:p>
          <a:p>
            <a:endParaRPr lang="de-DE" sz="1800" dirty="0" smtClean="0"/>
          </a:p>
          <a:p>
            <a:endParaRPr lang="de-DE" sz="1800" dirty="0" smtClean="0"/>
          </a:p>
        </p:txBody>
      </p:sp>
    </p:spTree>
    <p:extLst>
      <p:ext uri="{BB962C8B-B14F-4D97-AF65-F5344CB8AC3E}">
        <p14:creationId xmlns:p14="http://schemas.microsoft.com/office/powerpoint/2010/main" val="17958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mtClean="0"/>
              <a:t>First comprehensive assessment of uncertainties: final judgement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17893"/>
            <a:ext cx="10972800" cy="1142211"/>
          </a:xfrm>
        </p:spPr>
        <p:txBody>
          <a:bodyPr/>
          <a:lstStyle/>
          <a:p>
            <a:r>
              <a:rPr lang="de-DE" smtClean="0"/>
              <a:t>We assess uncertainties for a 90% confidence interval and report our emissions estimates at 2 significant digits</a:t>
            </a:r>
            <a:endParaRPr lang="en-US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/>
          </p:nvPr>
        </p:nvGraphicFramePr>
        <p:xfrm>
          <a:off x="2014330" y="2743199"/>
          <a:ext cx="8119173" cy="2939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391">
                  <a:extLst>
                    <a:ext uri="{9D8B030D-6E8A-4147-A177-3AD203B41FA5}">
                      <a16:colId xmlns:a16="http://schemas.microsoft.com/office/drawing/2014/main" val="4006709789"/>
                    </a:ext>
                  </a:extLst>
                </a:gridCol>
                <a:gridCol w="2706391">
                  <a:extLst>
                    <a:ext uri="{9D8B030D-6E8A-4147-A177-3AD203B41FA5}">
                      <a16:colId xmlns:a16="http://schemas.microsoft.com/office/drawing/2014/main" val="1480437208"/>
                    </a:ext>
                  </a:extLst>
                </a:gridCol>
                <a:gridCol w="2706391">
                  <a:extLst>
                    <a:ext uri="{9D8B030D-6E8A-4147-A177-3AD203B41FA5}">
                      <a16:colId xmlns:a16="http://schemas.microsoft.com/office/drawing/2014/main" val="3650834892"/>
                    </a:ext>
                  </a:extLst>
                </a:gridCol>
              </a:tblGrid>
              <a:tr h="48996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Gas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AR5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AR6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176514284"/>
                  </a:ext>
                </a:extLst>
              </a:tr>
              <a:tr h="48996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CO2-FFI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±8%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±8%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666680693"/>
                  </a:ext>
                </a:extLst>
              </a:tr>
              <a:tr h="48996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CO2-LULUCF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±50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±70%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849745252"/>
                  </a:ext>
                </a:extLst>
              </a:tr>
              <a:tr h="48996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CH4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±20%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±30%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564304118"/>
                  </a:ext>
                </a:extLst>
              </a:tr>
              <a:tr h="48996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N2O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±70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±70%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358989610"/>
                  </a:ext>
                </a:extLst>
              </a:tr>
              <a:tr h="489963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F-gases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±20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smtClean="0"/>
                        <a:t>±30%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161398848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673331" y="6028994"/>
            <a:ext cx="10310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Minx</a:t>
            </a:r>
            <a:r>
              <a:rPr lang="en-GB" sz="1050" dirty="0"/>
              <a:t>, J. C. </a:t>
            </a:r>
            <a:r>
              <a:rPr lang="en-GB" sz="1050" i="1" dirty="0"/>
              <a:t>et al.</a:t>
            </a:r>
            <a:r>
              <a:rPr lang="en-GB" sz="1050" dirty="0"/>
              <a:t> A comprehensive dataset for global, regional and national greenhouse gas emissions by sector 1970-2019. </a:t>
            </a:r>
            <a:r>
              <a:rPr lang="en-GB" sz="1050" i="1" dirty="0"/>
              <a:t>Earth System Science Data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2"/>
              </a:rPr>
              <a:t>10.5194/essd-2021-228</a:t>
            </a:r>
            <a:r>
              <a:rPr lang="en-GB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503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GWP-100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aggregate</a:t>
            </a:r>
            <a:r>
              <a:rPr lang="de-DE" dirty="0" smtClean="0"/>
              <a:t> </a:t>
            </a:r>
            <a:r>
              <a:rPr lang="de-DE" dirty="0" err="1" smtClean="0"/>
              <a:t>gases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17893"/>
            <a:ext cx="5486400" cy="5089488"/>
          </a:xfrm>
        </p:spPr>
        <p:txBody>
          <a:bodyPr>
            <a:normAutofit/>
          </a:bodyPr>
          <a:lstStyle/>
          <a:p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whole</a:t>
            </a:r>
            <a:r>
              <a:rPr lang="de-DE" dirty="0" smtClean="0"/>
              <a:t> </a:t>
            </a:r>
            <a:r>
              <a:rPr lang="de-DE" dirty="0" err="1" smtClean="0"/>
              <a:t>universe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metrics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aggregate</a:t>
            </a:r>
            <a:r>
              <a:rPr lang="de-DE" dirty="0" smtClean="0"/>
              <a:t> GHGs;</a:t>
            </a:r>
          </a:p>
          <a:p>
            <a:r>
              <a:rPr lang="de-DE" dirty="0" err="1" smtClean="0"/>
              <a:t>Metrics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avoided</a:t>
            </a:r>
            <a:r>
              <a:rPr lang="de-DE" dirty="0" smtClean="0"/>
              <a:t> </a:t>
            </a:r>
            <a:r>
              <a:rPr lang="de-DE" dirty="0" err="1" smtClean="0"/>
              <a:t>whenever</a:t>
            </a:r>
            <a:r>
              <a:rPr lang="de-DE" dirty="0" smtClean="0"/>
              <a:t> </a:t>
            </a:r>
            <a:r>
              <a:rPr lang="de-DE" dirty="0" err="1" smtClean="0"/>
              <a:t>possible</a:t>
            </a:r>
            <a:r>
              <a:rPr lang="de-DE" dirty="0" smtClean="0"/>
              <a:t>. </a:t>
            </a:r>
            <a:r>
              <a:rPr lang="de-DE" dirty="0" err="1" smtClean="0"/>
              <a:t>Adequate</a:t>
            </a:r>
            <a:r>
              <a:rPr lang="de-DE" dirty="0" smtClean="0"/>
              <a:t> </a:t>
            </a:r>
            <a:r>
              <a:rPr lang="de-DE" dirty="0" err="1" smtClean="0"/>
              <a:t>choice</a:t>
            </a:r>
            <a:r>
              <a:rPr lang="de-DE" dirty="0" smtClean="0"/>
              <a:t> </a:t>
            </a:r>
            <a:r>
              <a:rPr lang="de-DE" dirty="0" err="1" smtClean="0"/>
              <a:t>depends</a:t>
            </a:r>
            <a:r>
              <a:rPr lang="de-DE" dirty="0" smtClean="0"/>
              <a:t> on </a:t>
            </a:r>
            <a:r>
              <a:rPr lang="de-DE" dirty="0" err="1" smtClean="0"/>
              <a:t>policy</a:t>
            </a:r>
            <a:r>
              <a:rPr lang="de-DE" dirty="0" smtClean="0"/>
              <a:t> </a:t>
            </a:r>
            <a:r>
              <a:rPr lang="de-DE" dirty="0" err="1" smtClean="0"/>
              <a:t>objective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context</a:t>
            </a:r>
            <a:r>
              <a:rPr lang="de-DE" dirty="0" smtClean="0"/>
              <a:t>;</a:t>
            </a:r>
          </a:p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choices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GWP-100 </a:t>
            </a:r>
            <a:r>
              <a:rPr lang="en-US" dirty="0" smtClean="0"/>
              <a:t>reflects the </a:t>
            </a:r>
            <a:r>
              <a:rPr lang="en-US" dirty="0"/>
              <a:t>dominant use in the scientific literature and is consistent with decisions made by Parties to the </a:t>
            </a:r>
            <a:r>
              <a:rPr lang="en-US" dirty="0" smtClean="0"/>
              <a:t>Paris Agreement </a:t>
            </a:r>
            <a:r>
              <a:rPr lang="en-US" dirty="0"/>
              <a:t>for reporting and accounting of emissions and </a:t>
            </a:r>
            <a:r>
              <a:rPr lang="en-US" dirty="0" smtClean="0"/>
              <a:t>removals;</a:t>
            </a:r>
          </a:p>
          <a:p>
            <a:r>
              <a:rPr lang="de-DE" dirty="0" smtClean="0"/>
              <a:t>All </a:t>
            </a:r>
            <a:r>
              <a:rPr lang="de-DE" dirty="0" err="1" smtClean="0"/>
              <a:t>metrics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limitations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" t="5310" r="7571" b="6195"/>
          <a:stretch/>
        </p:blipFill>
        <p:spPr>
          <a:xfrm>
            <a:off x="5870715" y="1128555"/>
            <a:ext cx="6321288" cy="463826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73331" y="6028994"/>
            <a:ext cx="10310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Minx</a:t>
            </a:r>
            <a:r>
              <a:rPr lang="en-GB" sz="1050" dirty="0"/>
              <a:t>, J. C. </a:t>
            </a:r>
            <a:r>
              <a:rPr lang="en-GB" sz="1050" i="1" dirty="0"/>
              <a:t>et al.</a:t>
            </a:r>
            <a:r>
              <a:rPr lang="en-GB" sz="1050" dirty="0"/>
              <a:t> A comprehensive dataset for global, regional and national greenhouse gas emissions by sector 1970-2019. </a:t>
            </a:r>
            <a:r>
              <a:rPr lang="en-GB" sz="1050" i="1" dirty="0"/>
              <a:t>Earth System Science Data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10.5194/essd-2021-228</a:t>
            </a:r>
            <a:r>
              <a:rPr lang="en-GB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9390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global net anthropogenic GHG </a:t>
            </a:r>
            <a:r>
              <a:rPr lang="en-US" dirty="0" smtClean="0"/>
              <a:t>emissions </a:t>
            </a:r>
            <a:r>
              <a:rPr lang="en-US" dirty="0"/>
              <a:t>have continued to </a:t>
            </a:r>
            <a:r>
              <a:rPr lang="en-US" dirty="0" smtClean="0"/>
              <a:t>rise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17893"/>
            <a:ext cx="5486400" cy="5349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Average GHG emissions during 2010–2019 were higher than in any previous decade, but the rate of growth between 2010 and 2019 was lower than that between 2000 and </a:t>
            </a:r>
            <a:r>
              <a:rPr lang="en-US" dirty="0" smtClean="0"/>
              <a:t>2009.</a:t>
            </a:r>
          </a:p>
          <a:p>
            <a:r>
              <a:rPr lang="en-US" dirty="0"/>
              <a:t>Global net anthropogenic GHG emissions were 59±6.6 GtCO2-eq5 in 2019, about 12% (6.5 GtCO2-eq) higher than in 2010 and 54% (21 GtCO2-eq) higher than in 1990.</a:t>
            </a:r>
          </a:p>
          <a:p>
            <a:r>
              <a:rPr lang="en-US" dirty="0"/>
              <a:t>Average annual net GHG emissions during the decade 2010–2019 were 56±6.0 GtCO2-eq, 9.1 GtCO2-eq higher than in 2000-2009. This is the highest absolute decadal increase since </a:t>
            </a:r>
            <a:r>
              <a:rPr lang="en-US" dirty="0" smtClean="0"/>
              <a:t>1850.</a:t>
            </a:r>
          </a:p>
          <a:p>
            <a:r>
              <a:rPr lang="en-US" dirty="0" smtClean="0"/>
              <a:t>Average </a:t>
            </a:r>
            <a:r>
              <a:rPr lang="en-US" dirty="0"/>
              <a:t>annual </a:t>
            </a:r>
            <a:r>
              <a:rPr lang="en-US" dirty="0" smtClean="0"/>
              <a:t>growth slowed from </a:t>
            </a:r>
            <a:r>
              <a:rPr lang="en-US" dirty="0"/>
              <a:t>2.1%, </a:t>
            </a:r>
            <a:r>
              <a:rPr lang="en-US" dirty="0" smtClean="0"/>
              <a:t>for 2000-2009 to 1.3% for 2010-2019.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93" y="1315962"/>
            <a:ext cx="5652499" cy="471956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73331" y="6155952"/>
            <a:ext cx="10846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Based on: Minx</a:t>
            </a:r>
            <a:r>
              <a:rPr lang="en-GB" sz="1050" dirty="0"/>
              <a:t>, J. C. </a:t>
            </a:r>
            <a:r>
              <a:rPr lang="en-GB" sz="1050" i="1" dirty="0"/>
              <a:t>et al.</a:t>
            </a:r>
            <a:r>
              <a:rPr lang="en-GB" sz="1050" dirty="0"/>
              <a:t> A comprehensive dataset for global, regional and national greenhouse gas emissions by sector 1970-2019. </a:t>
            </a:r>
            <a:r>
              <a:rPr lang="en-GB" sz="1050" i="1" dirty="0"/>
              <a:t>Earth System Science Data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10.5194/essd-2021-228</a:t>
            </a:r>
            <a:r>
              <a:rPr lang="en-GB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995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Total global net anthropogenic GHG </a:t>
            </a:r>
            <a:r>
              <a:rPr lang="en-US" dirty="0" smtClean="0"/>
              <a:t>emissions </a:t>
            </a:r>
            <a:r>
              <a:rPr lang="en-US" dirty="0"/>
              <a:t>have continued to </a:t>
            </a:r>
            <a:r>
              <a:rPr lang="en-US" dirty="0" smtClean="0"/>
              <a:t>rise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17893"/>
            <a:ext cx="5486400" cy="534904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Emissions growth has varied, but persisted across all groups of greenhouse </a:t>
            </a:r>
            <a:r>
              <a:rPr lang="en-US" dirty="0" smtClean="0"/>
              <a:t>gases.</a:t>
            </a:r>
          </a:p>
          <a:p>
            <a:r>
              <a:rPr lang="en-US" dirty="0"/>
              <a:t>The average annual emission levels of the last decade (2010-2019) were higher than in </a:t>
            </a:r>
            <a:r>
              <a:rPr lang="en-US" dirty="0" smtClean="0"/>
              <a:t>any </a:t>
            </a:r>
            <a:r>
              <a:rPr lang="en-US" dirty="0"/>
              <a:t>previous decade for each group of greenhouse </a:t>
            </a:r>
            <a:r>
              <a:rPr lang="en-US" dirty="0" smtClean="0"/>
              <a:t>gases.</a:t>
            </a:r>
          </a:p>
          <a:p>
            <a:r>
              <a:rPr lang="en-US" dirty="0"/>
              <a:t>Compared to 1990, the magnitude and speed of these </a:t>
            </a:r>
            <a:r>
              <a:rPr lang="en-US" dirty="0" smtClean="0"/>
              <a:t>increases differed </a:t>
            </a:r>
            <a:r>
              <a:rPr lang="en-US" dirty="0"/>
              <a:t>across gases: CO</a:t>
            </a:r>
            <a:r>
              <a:rPr lang="en-US" baseline="-25000" dirty="0"/>
              <a:t>2</a:t>
            </a:r>
            <a:r>
              <a:rPr lang="en-US" dirty="0"/>
              <a:t> from fossil fuel and industry (FFI) grew by 15 GtCO</a:t>
            </a:r>
            <a:r>
              <a:rPr lang="en-US" baseline="-25000" dirty="0"/>
              <a:t>2</a:t>
            </a:r>
            <a:r>
              <a:rPr lang="en-US" dirty="0"/>
              <a:t>eqyr</a:t>
            </a:r>
            <a:r>
              <a:rPr lang="en-US" baseline="30000" dirty="0"/>
              <a:t>-1</a:t>
            </a:r>
            <a:r>
              <a:rPr lang="en-US" dirty="0"/>
              <a:t> (67%), CH</a:t>
            </a:r>
            <a:r>
              <a:rPr lang="en-US" baseline="-25000" dirty="0"/>
              <a:t>4</a:t>
            </a:r>
            <a:r>
              <a:rPr lang="en-US" dirty="0"/>
              <a:t> </a:t>
            </a:r>
            <a:r>
              <a:rPr lang="en-US" dirty="0" smtClean="0"/>
              <a:t>by </a:t>
            </a:r>
            <a:r>
              <a:rPr lang="en-US" dirty="0"/>
              <a:t>GtCO</a:t>
            </a:r>
            <a:r>
              <a:rPr lang="en-US" baseline="-25000" dirty="0"/>
              <a:t>2</a:t>
            </a:r>
            <a:r>
              <a:rPr lang="en-US" dirty="0"/>
              <a:t>eqyr</a:t>
            </a:r>
            <a:r>
              <a:rPr lang="en-US" baseline="30000" dirty="0"/>
              <a:t>-1</a:t>
            </a:r>
            <a:r>
              <a:rPr lang="en-US" dirty="0" smtClean="0"/>
              <a:t> </a:t>
            </a:r>
            <a:r>
              <a:rPr lang="en-US" dirty="0"/>
              <a:t>(29%), F-gases by 0.97 GtCO</a:t>
            </a:r>
            <a:r>
              <a:rPr lang="en-US" baseline="-25000" dirty="0"/>
              <a:t>2</a:t>
            </a:r>
            <a:r>
              <a:rPr lang="en-US" dirty="0"/>
              <a:t>eqyr</a:t>
            </a:r>
            <a:r>
              <a:rPr lang="en-US" baseline="30000" dirty="0"/>
              <a:t>-1</a:t>
            </a:r>
            <a:r>
              <a:rPr lang="en-US" dirty="0" smtClean="0"/>
              <a:t> </a:t>
            </a:r>
            <a:r>
              <a:rPr lang="en-US" dirty="0"/>
              <a:t>(250%), N2O by 0.65 GtCO</a:t>
            </a:r>
            <a:r>
              <a:rPr lang="en-US" baseline="-25000" dirty="0"/>
              <a:t>2</a:t>
            </a:r>
            <a:r>
              <a:rPr lang="en-US" dirty="0"/>
              <a:t>eqyr</a:t>
            </a:r>
            <a:r>
              <a:rPr lang="en-US" baseline="30000" dirty="0"/>
              <a:t>-1</a:t>
            </a:r>
            <a:r>
              <a:rPr lang="en-US" dirty="0" smtClean="0"/>
              <a:t> </a:t>
            </a:r>
            <a:r>
              <a:rPr lang="en-US" dirty="0"/>
              <a:t>(33</a:t>
            </a:r>
            <a:r>
              <a:rPr lang="en-US" dirty="0" smtClean="0"/>
              <a:t>%).</a:t>
            </a:r>
          </a:p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r>
              <a:rPr lang="en-US" dirty="0" smtClean="0"/>
              <a:t> emissions </a:t>
            </a:r>
            <a:r>
              <a:rPr lang="en-US" dirty="0"/>
              <a:t>from net land use, land-use change and forestry (LULUCF) have shown little </a:t>
            </a:r>
            <a:r>
              <a:rPr lang="en-US" dirty="0" smtClean="0"/>
              <a:t>long-term change</a:t>
            </a:r>
            <a:r>
              <a:rPr lang="en-US" dirty="0"/>
              <a:t>, with large uncertainties preventing the detection of statistically significant trends.</a:t>
            </a:r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393" y="1315962"/>
            <a:ext cx="5652499" cy="4719561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73331" y="6155952"/>
            <a:ext cx="10846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Based on: Minx</a:t>
            </a:r>
            <a:r>
              <a:rPr lang="en-GB" sz="1050" dirty="0"/>
              <a:t>, J. C. </a:t>
            </a:r>
            <a:r>
              <a:rPr lang="en-GB" sz="1050" i="1" dirty="0"/>
              <a:t>et al.</a:t>
            </a:r>
            <a:r>
              <a:rPr lang="en-GB" sz="1050" dirty="0"/>
              <a:t> A comprehensive dataset for global, regional and national greenhouse gas emissions by sector 1970-2019. </a:t>
            </a:r>
            <a:r>
              <a:rPr lang="en-GB" sz="1050" i="1" dirty="0"/>
              <a:t>Earth System Science Data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10.5194/essd-2021-228</a:t>
            </a:r>
            <a:r>
              <a:rPr lang="en-GB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678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 smtClean="0"/>
              <a:t>Interlude</a:t>
            </a:r>
            <a:r>
              <a:rPr lang="de-DE" dirty="0" smtClean="0"/>
              <a:t>: </a:t>
            </a:r>
            <a:r>
              <a:rPr lang="de-DE" dirty="0" err="1" smtClean="0"/>
              <a:t>Did</a:t>
            </a:r>
            <a:r>
              <a:rPr lang="de-DE" dirty="0" smtClean="0"/>
              <a:t> CO2 </a:t>
            </a:r>
            <a:r>
              <a:rPr lang="de-DE" dirty="0" err="1" smtClean="0"/>
              <a:t>emissions</a:t>
            </a:r>
            <a:r>
              <a:rPr lang="de-DE" dirty="0" smtClean="0"/>
              <a:t> </a:t>
            </a:r>
            <a:r>
              <a:rPr lang="de-DE" dirty="0" err="1" smtClean="0"/>
              <a:t>growth</a:t>
            </a:r>
            <a:r>
              <a:rPr lang="de-DE" dirty="0" smtClean="0"/>
              <a:t> stall </a:t>
            </a:r>
            <a:r>
              <a:rPr lang="de-DE" dirty="0" err="1" smtClean="0"/>
              <a:t>over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decade</a:t>
            </a:r>
            <a:r>
              <a:rPr lang="de-DE" dirty="0" smtClean="0"/>
              <a:t>?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/>
          <a:srcRect t="7114" b="10294"/>
          <a:stretch/>
        </p:blipFill>
        <p:spPr>
          <a:xfrm>
            <a:off x="685800" y="1246240"/>
            <a:ext cx="9728200" cy="451956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52" y="1078555"/>
            <a:ext cx="6143075" cy="34563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2" y="3770519"/>
            <a:ext cx="6056669" cy="30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9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F-gases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growing</a:t>
            </a:r>
            <a:r>
              <a:rPr lang="de-DE" dirty="0" smtClean="0"/>
              <a:t> fastest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17893"/>
            <a:ext cx="5486400" cy="5089488"/>
          </a:xfrm>
        </p:spPr>
        <p:txBody>
          <a:bodyPr>
            <a:normAutofit/>
          </a:bodyPr>
          <a:lstStyle/>
          <a:p>
            <a:r>
              <a:rPr lang="de-DE" dirty="0" smtClean="0"/>
              <a:t>F-gases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grown</a:t>
            </a:r>
            <a:r>
              <a:rPr lang="de-DE" dirty="0" smtClean="0"/>
              <a:t> fastest, but </a:t>
            </a:r>
            <a:r>
              <a:rPr lang="de-DE" dirty="0" err="1" smtClean="0"/>
              <a:t>from</a:t>
            </a:r>
            <a:r>
              <a:rPr lang="de-DE" dirty="0" smtClean="0"/>
              <a:t> a </a:t>
            </a:r>
            <a:r>
              <a:rPr lang="de-DE" dirty="0" err="1" smtClean="0"/>
              <a:t>low</a:t>
            </a:r>
            <a:r>
              <a:rPr lang="de-DE" dirty="0" smtClean="0"/>
              <a:t> </a:t>
            </a:r>
            <a:r>
              <a:rPr lang="de-DE" dirty="0" err="1" smtClean="0"/>
              <a:t>base</a:t>
            </a:r>
            <a:r>
              <a:rPr lang="de-DE" dirty="0" smtClean="0"/>
              <a:t>. But </a:t>
            </a:r>
            <a:r>
              <a:rPr lang="de-DE" dirty="0" err="1" smtClean="0"/>
              <a:t>today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no</a:t>
            </a:r>
            <a:r>
              <a:rPr lang="de-DE" dirty="0" smtClean="0"/>
              <a:t> </a:t>
            </a:r>
            <a:r>
              <a:rPr lang="de-DE" dirty="0" err="1" smtClean="0"/>
              <a:t>longer</a:t>
            </a:r>
            <a:r>
              <a:rPr lang="de-DE" dirty="0" smtClean="0"/>
              <a:t> </a:t>
            </a:r>
            <a:r>
              <a:rPr lang="de-DE" dirty="0" err="1" smtClean="0"/>
              <a:t>negligible</a:t>
            </a:r>
            <a:r>
              <a:rPr lang="de-DE" dirty="0" smtClean="0"/>
              <a:t> at </a:t>
            </a:r>
            <a:r>
              <a:rPr lang="en-US" dirty="0" smtClean="0"/>
              <a:t>1.4±0.41 GtCO2eq in 2019.</a:t>
            </a:r>
          </a:p>
          <a:p>
            <a:r>
              <a:rPr lang="en-US" dirty="0" smtClean="0"/>
              <a:t>F-gases excluded </a:t>
            </a:r>
            <a:r>
              <a:rPr lang="en-US" dirty="0"/>
              <a:t>from GHG emissions inventories such as </a:t>
            </a:r>
            <a:r>
              <a:rPr lang="en-US" i="1" dirty="0"/>
              <a:t>chlorofluorocarbons </a:t>
            </a:r>
            <a:r>
              <a:rPr lang="en-US" i="1" dirty="0" smtClean="0"/>
              <a:t>(CFCs) </a:t>
            </a:r>
            <a:r>
              <a:rPr lang="en-US" dirty="0" smtClean="0"/>
              <a:t>and </a:t>
            </a:r>
            <a:r>
              <a:rPr lang="en-US" i="1" dirty="0" err="1" smtClean="0"/>
              <a:t>hydrochlorofluorocarbons</a:t>
            </a:r>
            <a:r>
              <a:rPr lang="en-US" i="1" dirty="0"/>
              <a:t> </a:t>
            </a:r>
            <a:r>
              <a:rPr lang="en-US" i="1" dirty="0" smtClean="0"/>
              <a:t>(HCFCs) </a:t>
            </a:r>
            <a:r>
              <a:rPr lang="en-US" dirty="0" smtClean="0"/>
              <a:t>are at least the </a:t>
            </a:r>
            <a:r>
              <a:rPr lang="en-US" dirty="0"/>
              <a:t>same size as those </a:t>
            </a:r>
            <a:r>
              <a:rPr lang="en-US" dirty="0" smtClean="0"/>
              <a:t>included.</a:t>
            </a:r>
          </a:p>
          <a:p>
            <a:r>
              <a:rPr lang="de-DE" dirty="0" smtClean="0"/>
              <a:t>Real </a:t>
            </a:r>
            <a:r>
              <a:rPr lang="de-DE" dirty="0" err="1" smtClean="0"/>
              <a:t>policy</a:t>
            </a:r>
            <a:r>
              <a:rPr lang="de-DE" dirty="0" smtClean="0"/>
              <a:t> </a:t>
            </a:r>
            <a:r>
              <a:rPr lang="de-DE" dirty="0" err="1" smtClean="0"/>
              <a:t>devide</a:t>
            </a:r>
            <a:r>
              <a:rPr lang="de-DE" dirty="0" smtClean="0"/>
              <a:t> on F-gases.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cannot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sure</a:t>
            </a:r>
            <a:r>
              <a:rPr lang="de-DE" dirty="0" smtClean="0"/>
              <a:t> </a:t>
            </a:r>
            <a:r>
              <a:rPr lang="de-DE" dirty="0" err="1" smtClean="0"/>
              <a:t>that</a:t>
            </a:r>
            <a:r>
              <a:rPr lang="de-DE" dirty="0" smtClean="0"/>
              <a:t> Montreal </a:t>
            </a:r>
            <a:r>
              <a:rPr lang="de-DE" dirty="0" err="1" smtClean="0"/>
              <a:t>regulation</a:t>
            </a:r>
            <a:r>
              <a:rPr lang="de-DE" dirty="0" smtClean="0"/>
              <a:t> will </a:t>
            </a:r>
            <a:r>
              <a:rPr lang="de-DE" dirty="0" err="1" smtClean="0"/>
              <a:t>deliver</a:t>
            </a:r>
            <a:r>
              <a:rPr lang="de-DE" dirty="0" smtClean="0"/>
              <a:t> on </a:t>
            </a:r>
            <a:r>
              <a:rPr lang="de-DE" dirty="0" err="1" smtClean="0"/>
              <a:t>net</a:t>
            </a:r>
            <a:r>
              <a:rPr lang="de-DE" dirty="0" smtClean="0"/>
              <a:t>-zero.</a:t>
            </a:r>
            <a:endParaRPr lang="en-US" dirty="0" smtClean="0"/>
          </a:p>
          <a:p>
            <a:r>
              <a:rPr lang="de-DE" dirty="0" err="1" smtClean="0"/>
              <a:t>Huge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 </a:t>
            </a:r>
            <a:r>
              <a:rPr lang="de-DE" dirty="0" err="1" smtClean="0"/>
              <a:t>issues</a:t>
            </a:r>
            <a:r>
              <a:rPr lang="de-DE" dirty="0" smtClean="0"/>
              <a:t> in </a:t>
            </a:r>
            <a:r>
              <a:rPr lang="de-DE" dirty="0" err="1" smtClean="0"/>
              <a:t>inventories</a:t>
            </a:r>
            <a:r>
              <a:rPr lang="de-DE" dirty="0" smtClean="0"/>
              <a:t> (not </a:t>
            </a:r>
            <a:r>
              <a:rPr lang="de-DE" dirty="0" err="1" smtClean="0"/>
              <a:t>from</a:t>
            </a:r>
            <a:r>
              <a:rPr lang="de-DE" dirty="0" smtClean="0"/>
              <a:t> top-down).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/>
          <a:stretch/>
        </p:blipFill>
        <p:spPr>
          <a:xfrm>
            <a:off x="6127777" y="1031798"/>
            <a:ext cx="6038004" cy="4769055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73331" y="6155952"/>
            <a:ext cx="10846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Based on: Minx</a:t>
            </a:r>
            <a:r>
              <a:rPr lang="en-GB" sz="1050" dirty="0"/>
              <a:t>, J. C. </a:t>
            </a:r>
            <a:r>
              <a:rPr lang="en-GB" sz="1050" i="1" dirty="0"/>
              <a:t>et al.</a:t>
            </a:r>
            <a:r>
              <a:rPr lang="en-GB" sz="1050" dirty="0"/>
              <a:t> A comprehensive dataset for global, regional and national greenhouse gas emissions by sector 1970-2019. </a:t>
            </a:r>
            <a:r>
              <a:rPr lang="en-GB" sz="1050" i="1" dirty="0"/>
              <a:t>Earth System Science Data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10.5194/essd-2021-228</a:t>
            </a:r>
            <a:r>
              <a:rPr lang="en-GB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050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Huge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quality</a:t>
            </a:r>
            <a:r>
              <a:rPr lang="de-DE" dirty="0" smtClean="0"/>
              <a:t> </a:t>
            </a:r>
            <a:r>
              <a:rPr lang="de-DE" dirty="0" err="1" smtClean="0"/>
              <a:t>issues</a:t>
            </a:r>
            <a:r>
              <a:rPr lang="de-DE" dirty="0" smtClean="0"/>
              <a:t> on F-gases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0" b="3847"/>
          <a:stretch/>
        </p:blipFill>
        <p:spPr>
          <a:xfrm>
            <a:off x="6620388" y="1061147"/>
            <a:ext cx="4518667" cy="4951400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609600" y="1148987"/>
            <a:ext cx="5486400" cy="5089488"/>
          </a:xfrm>
        </p:spPr>
        <p:txBody>
          <a:bodyPr>
            <a:normAutofit/>
          </a:bodyPr>
          <a:lstStyle/>
          <a:p>
            <a:r>
              <a:rPr lang="de-DE" dirty="0" smtClean="0"/>
              <a:t>EDGAR </a:t>
            </a:r>
            <a:r>
              <a:rPr lang="de-DE" dirty="0" err="1" smtClean="0"/>
              <a:t>estimate</a:t>
            </a:r>
            <a:r>
              <a:rPr lang="de-DE" dirty="0" smtClean="0"/>
              <a:t> </a:t>
            </a:r>
            <a:r>
              <a:rPr lang="de-DE" dirty="0" err="1" smtClean="0"/>
              <a:t>diverge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10-30% </a:t>
            </a:r>
            <a:r>
              <a:rPr lang="de-DE" dirty="0" err="1" smtClean="0"/>
              <a:t>fom</a:t>
            </a:r>
            <a:r>
              <a:rPr lang="de-DE" dirty="0" smtClean="0"/>
              <a:t> top-down </a:t>
            </a:r>
            <a:r>
              <a:rPr lang="de-DE" dirty="0" err="1" smtClean="0"/>
              <a:t>estimates</a:t>
            </a:r>
            <a:r>
              <a:rPr lang="de-DE" dirty="0" smtClean="0"/>
              <a:t> </a:t>
            </a:r>
            <a:r>
              <a:rPr lang="de-DE" dirty="0" err="1" smtClean="0"/>
              <a:t>depending</a:t>
            </a:r>
            <a:r>
              <a:rPr lang="de-DE" dirty="0" smtClean="0"/>
              <a:t> on </a:t>
            </a:r>
            <a:r>
              <a:rPr lang="de-DE" dirty="0" err="1" smtClean="0"/>
              <a:t>version</a:t>
            </a:r>
            <a:r>
              <a:rPr lang="de-DE" dirty="0" smtClean="0"/>
              <a:t>.</a:t>
            </a:r>
          </a:p>
          <a:p>
            <a:r>
              <a:rPr lang="de-DE" dirty="0" smtClean="0"/>
              <a:t>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species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r>
              <a:rPr lang="de-DE" dirty="0" smtClean="0"/>
              <a:t> </a:t>
            </a:r>
            <a:r>
              <a:rPr lang="de-DE" dirty="0" err="1" smtClean="0"/>
              <a:t>differences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reach</a:t>
            </a:r>
            <a:r>
              <a:rPr lang="de-DE" dirty="0" smtClean="0"/>
              <a:t> </a:t>
            </a:r>
            <a:r>
              <a:rPr lang="de-DE" dirty="0" err="1" smtClean="0"/>
              <a:t>orders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magnitude</a:t>
            </a:r>
            <a:r>
              <a:rPr lang="de-DE" dirty="0" smtClean="0"/>
              <a:t> in </a:t>
            </a:r>
            <a:r>
              <a:rPr lang="de-DE" dirty="0" err="1" smtClean="0"/>
              <a:t>some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r>
              <a:rPr lang="de-DE" dirty="0" smtClean="0"/>
              <a:t> – </a:t>
            </a:r>
            <a:r>
              <a:rPr lang="de-DE" dirty="0" err="1" smtClean="0"/>
              <a:t>particularly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EDGARv5FT.</a:t>
            </a:r>
          </a:p>
          <a:p>
            <a:r>
              <a:rPr lang="de-DE" dirty="0" err="1" smtClean="0"/>
              <a:t>Huge</a:t>
            </a:r>
            <a:r>
              <a:rPr lang="de-DE" dirty="0" smtClean="0"/>
              <a:t> </a:t>
            </a:r>
            <a:r>
              <a:rPr lang="de-DE" dirty="0" err="1" smtClean="0"/>
              <a:t>inventory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problem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non-Annex I countries.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673331" y="6155952"/>
            <a:ext cx="108462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Based on: Minx</a:t>
            </a:r>
            <a:r>
              <a:rPr lang="en-GB" sz="1050" dirty="0"/>
              <a:t>, J. C. </a:t>
            </a:r>
            <a:r>
              <a:rPr lang="en-GB" sz="1050" i="1" dirty="0"/>
              <a:t>et al.</a:t>
            </a:r>
            <a:r>
              <a:rPr lang="en-GB" sz="1050" dirty="0"/>
              <a:t> A comprehensive dataset for global, regional and national greenhouse gas emissions by sector 1970-2019. </a:t>
            </a:r>
            <a:r>
              <a:rPr lang="en-GB" sz="1050" i="1" dirty="0"/>
              <a:t>Earth System Science Data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10.5194/essd-2021-228</a:t>
            </a:r>
            <a:r>
              <a:rPr lang="en-GB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72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carbon budget for keeping warming below 1.5°C with a good chance (&gt;50%) is almost exhausted.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17893"/>
            <a:ext cx="5486400" cy="55893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Cumulative net CO2 emissions of the last decade (2010-2019) are about the same size as </a:t>
            </a:r>
            <a:r>
              <a:rPr lang="en-US" dirty="0" smtClean="0"/>
              <a:t>the remaining </a:t>
            </a:r>
            <a:r>
              <a:rPr lang="en-US" dirty="0"/>
              <a:t>carbon budget for keeping warming to </a:t>
            </a:r>
            <a:r>
              <a:rPr lang="en-US" dirty="0" smtClean="0"/>
              <a:t>1.5°C</a:t>
            </a:r>
          </a:p>
          <a:p>
            <a:r>
              <a:rPr lang="en-US" dirty="0"/>
              <a:t>Cumulative net </a:t>
            </a:r>
            <a:r>
              <a:rPr lang="en-US" dirty="0" smtClean="0"/>
              <a:t>CO2 emissions </a:t>
            </a:r>
            <a:r>
              <a:rPr lang="en-US" dirty="0"/>
              <a:t>since 1850 are increasing at an accelerating rate. 62% of total cumulative CO2 </a:t>
            </a:r>
            <a:r>
              <a:rPr lang="en-US" dirty="0" smtClean="0"/>
              <a:t>emissions from </a:t>
            </a:r>
            <a:r>
              <a:rPr lang="en-US" dirty="0"/>
              <a:t>1850 to 2019 occurred since 1970 (1500±140 GtCO2), about 43% since 1990 (1000±90 GtCO2</a:t>
            </a:r>
            <a:r>
              <a:rPr lang="en-US" dirty="0" smtClean="0"/>
              <a:t>), and </a:t>
            </a:r>
            <a:r>
              <a:rPr lang="en-US" dirty="0"/>
              <a:t>about 17% since 2010 (410±30 GtCO2</a:t>
            </a:r>
            <a:r>
              <a:rPr lang="en-US" dirty="0" smtClean="0"/>
              <a:t>).</a:t>
            </a:r>
          </a:p>
          <a:p>
            <a:r>
              <a:rPr lang="de-DE" dirty="0" smtClean="0"/>
              <a:t>CO2 </a:t>
            </a:r>
            <a:r>
              <a:rPr lang="de-DE" dirty="0" err="1" smtClean="0"/>
              <a:t>emissions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last </a:t>
            </a:r>
            <a:r>
              <a:rPr lang="de-DE" dirty="0" err="1" smtClean="0"/>
              <a:t>decade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same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en-US" dirty="0"/>
              <a:t>the remaining </a:t>
            </a:r>
            <a:r>
              <a:rPr lang="en-US" dirty="0" smtClean="0"/>
              <a:t>carbon </a:t>
            </a:r>
            <a:r>
              <a:rPr lang="en-US" dirty="0"/>
              <a:t>budget for </a:t>
            </a:r>
            <a:r>
              <a:rPr lang="en-US" dirty="0" smtClean="0"/>
              <a:t>keeping warming </a:t>
            </a:r>
            <a:r>
              <a:rPr lang="en-US" dirty="0"/>
              <a:t>to 1.5°C with a 67% (50</a:t>
            </a:r>
            <a:r>
              <a:rPr lang="en-US" dirty="0" smtClean="0"/>
              <a:t>%): 400(500)±</a:t>
            </a:r>
            <a:r>
              <a:rPr lang="en-US" dirty="0"/>
              <a:t>220 </a:t>
            </a:r>
            <a:r>
              <a:rPr lang="en-US" dirty="0" smtClean="0"/>
              <a:t>GtCO2</a:t>
            </a:r>
          </a:p>
          <a:p>
            <a:r>
              <a:rPr lang="de-DE" dirty="0" smtClean="0"/>
              <a:t>Note: simple </a:t>
            </a:r>
            <a:r>
              <a:rPr lang="de-DE" dirty="0" err="1" smtClean="0"/>
              <a:t>ways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thinking</a:t>
            </a:r>
            <a:r>
              <a:rPr lang="de-DE" dirty="0" smtClean="0"/>
              <a:t> </a:t>
            </a:r>
            <a:r>
              <a:rPr lang="de-DE" dirty="0" err="1" smtClean="0"/>
              <a:t>about</a:t>
            </a:r>
            <a:r>
              <a:rPr lang="de-DE" dirty="0" smtClean="0"/>
              <a:t> CO2 </a:t>
            </a:r>
            <a:r>
              <a:rPr lang="de-DE" dirty="0" err="1" smtClean="0"/>
              <a:t>emission</a:t>
            </a:r>
            <a:r>
              <a:rPr lang="de-DE" dirty="0" smtClean="0"/>
              <a:t> </a:t>
            </a:r>
            <a:r>
              <a:rPr lang="de-DE" dirty="0" err="1" smtClean="0"/>
              <a:t>reductions</a:t>
            </a:r>
            <a:r>
              <a:rPr lang="de-DE" dirty="0" smtClean="0"/>
              <a:t>, </a:t>
            </a:r>
            <a:r>
              <a:rPr lang="de-DE" dirty="0" err="1" smtClean="0"/>
              <a:t>budgets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negative </a:t>
            </a:r>
            <a:r>
              <a:rPr lang="de-DE" dirty="0" err="1" smtClean="0"/>
              <a:t>emissions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instructive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complex</a:t>
            </a:r>
            <a:r>
              <a:rPr lang="de-DE" dirty="0" smtClean="0"/>
              <a:t> </a:t>
            </a:r>
            <a:r>
              <a:rPr lang="de-DE" dirty="0" err="1" smtClean="0"/>
              <a:t>modelling</a:t>
            </a:r>
            <a:r>
              <a:rPr lang="de-DE" dirty="0" smtClean="0"/>
              <a:t> </a:t>
            </a:r>
            <a:r>
              <a:rPr lang="de-DE" dirty="0" err="1" smtClean="0"/>
              <a:t>exercises</a:t>
            </a:r>
            <a:r>
              <a:rPr lang="de-DE" dirty="0" smtClean="0"/>
              <a:t>.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1281247"/>
            <a:ext cx="5820697" cy="2140143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756" y="3520959"/>
            <a:ext cx="5610941" cy="27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global COVID-19 pandemic led to a steep drop in CO2 emissions from fossil fuel and </a:t>
            </a:r>
            <a:r>
              <a:rPr lang="en-US" dirty="0" smtClean="0"/>
              <a:t>industry.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17893"/>
            <a:ext cx="5486400" cy="5089488"/>
          </a:xfrm>
        </p:spPr>
        <p:txBody>
          <a:bodyPr>
            <a:normAutofit/>
          </a:bodyPr>
          <a:lstStyle/>
          <a:p>
            <a:r>
              <a:rPr lang="en-US" dirty="0"/>
              <a:t>Global CO2-FFI emissions dropped in 2020 by about 5.8% (5.1% – 6.3%) or </a:t>
            </a:r>
            <a:r>
              <a:rPr lang="en-US" dirty="0" smtClean="0"/>
              <a:t>about 2.2 </a:t>
            </a:r>
            <a:r>
              <a:rPr lang="en-US" dirty="0"/>
              <a:t>(1.9-2.4) GtCO2 compared to </a:t>
            </a:r>
            <a:r>
              <a:rPr lang="en-US" dirty="0" smtClean="0"/>
              <a:t>2019.</a:t>
            </a:r>
          </a:p>
          <a:p>
            <a:r>
              <a:rPr lang="en-US" dirty="0" smtClean="0"/>
              <a:t>This exceeds </a:t>
            </a:r>
            <a:r>
              <a:rPr lang="en-US" dirty="0"/>
              <a:t>any previous global emissions decline since 1970, both in relative and absolute </a:t>
            </a:r>
            <a:r>
              <a:rPr lang="en-US" dirty="0" smtClean="0"/>
              <a:t>terms.</a:t>
            </a:r>
          </a:p>
          <a:p>
            <a:r>
              <a:rPr lang="en-US" dirty="0" smtClean="0"/>
              <a:t>Emissions</a:t>
            </a:r>
            <a:r>
              <a:rPr lang="en-US" dirty="0"/>
              <a:t>, however, have rebounded globally by the end </a:t>
            </a:r>
            <a:r>
              <a:rPr lang="en-US" dirty="0" smtClean="0"/>
              <a:t>of December 2020</a:t>
            </a:r>
          </a:p>
          <a:p>
            <a:r>
              <a:rPr lang="en-US" dirty="0"/>
              <a:t>Approaches that predict near real-time estimates of the power sector reduction are </a:t>
            </a:r>
            <a:r>
              <a:rPr lang="en-US" dirty="0" smtClean="0"/>
              <a:t>more uncertain </a:t>
            </a:r>
            <a:r>
              <a:rPr lang="en-US" dirty="0"/>
              <a:t>and estimates range more widely, between 1.8</a:t>
            </a:r>
            <a:r>
              <a:rPr lang="en-US" dirty="0" smtClean="0"/>
              <a:t>%, </a:t>
            </a:r>
            <a:r>
              <a:rPr lang="en-US" dirty="0"/>
              <a:t>4.1% </a:t>
            </a:r>
            <a:r>
              <a:rPr lang="en-US" dirty="0" smtClean="0"/>
              <a:t>and </a:t>
            </a:r>
            <a:r>
              <a:rPr lang="en-US" dirty="0"/>
              <a:t>6.8</a:t>
            </a:r>
            <a:r>
              <a:rPr lang="en-US" dirty="0" smtClean="0"/>
              <a:t>%; </a:t>
            </a:r>
            <a:r>
              <a:rPr lang="en-US" dirty="0"/>
              <a:t>the latter taking into account the </a:t>
            </a:r>
            <a:r>
              <a:rPr lang="en-US" dirty="0" smtClean="0"/>
              <a:t>over-proportional </a:t>
            </a:r>
            <a:r>
              <a:rPr lang="en-US" dirty="0"/>
              <a:t>reduction of coal generation due to low gas prices and merit order effects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72" y="1435923"/>
            <a:ext cx="6096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4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200402" y="2859579"/>
            <a:ext cx="5361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67A1"/>
                </a:solidFill>
              </a:rPr>
              <a:t>Over to Will for region and sector results</a:t>
            </a:r>
            <a:endParaRPr lang="en-US" sz="2400" b="1" dirty="0">
              <a:solidFill>
                <a:srgbClr val="0067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On </a:t>
            </a:r>
            <a:r>
              <a:rPr lang="de-DE" dirty="0" err="1" smtClean="0"/>
              <a:t>today‘s</a:t>
            </a:r>
            <a:r>
              <a:rPr lang="de-DE" dirty="0" smtClean="0"/>
              <a:t> </a:t>
            </a:r>
            <a:r>
              <a:rPr lang="de-DE" dirty="0" err="1" smtClean="0"/>
              <a:t>menu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31304" t="17730" r="36087" b="6885"/>
          <a:stretch/>
        </p:blipFill>
        <p:spPr>
          <a:xfrm>
            <a:off x="622849" y="1457737"/>
            <a:ext cx="3464927" cy="450574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/>
          <a:srcRect l="33479" t="17922" r="36485" b="5749"/>
          <a:stretch/>
        </p:blipFill>
        <p:spPr>
          <a:xfrm>
            <a:off x="4420189" y="1396503"/>
            <a:ext cx="3226316" cy="46119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/>
          <a:srcRect l="23587" t="17490" r="44782" b="9273"/>
          <a:stretch/>
        </p:blipFill>
        <p:spPr>
          <a:xfrm>
            <a:off x="8203095" y="1375451"/>
            <a:ext cx="3545511" cy="461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7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note on the methods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data, analysis and figure pipeline is open access: 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github.com/mcc-apsis/AR6-Emissions-trends-and-drivers</a:t>
            </a:r>
            <a:endParaRPr lang="en-US" dirty="0" smtClean="0"/>
          </a:p>
          <a:p>
            <a:pPr lvl="1"/>
            <a:r>
              <a:rPr lang="en-US" dirty="0" smtClean="0"/>
              <a:t>Attempt to make everything fully replicable and transparent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r="5289"/>
          <a:stretch/>
        </p:blipFill>
        <p:spPr>
          <a:xfrm>
            <a:off x="1604357" y="2538384"/>
            <a:ext cx="6251171" cy="371267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8402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3308467" y="2859579"/>
            <a:ext cx="4948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67A1"/>
                </a:solidFill>
              </a:rPr>
              <a:t>Our sophisticated theoretical framing</a:t>
            </a:r>
            <a:endParaRPr lang="en-US" sz="2400" b="1" dirty="0">
              <a:solidFill>
                <a:srgbClr val="0067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26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Reasons to be cheerful &lt;-&gt; reasons to be miserable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917267" y="1408684"/>
            <a:ext cx="3970713" cy="508497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Have emissions continued to grow overall?</a:t>
            </a:r>
          </a:p>
          <a:p>
            <a:endParaRPr lang="en-US" dirty="0" smtClean="0"/>
          </a:p>
          <a:p>
            <a:r>
              <a:rPr lang="en-US" dirty="0" smtClean="0"/>
              <a:t>In which regions/sectors are emissions rising?</a:t>
            </a:r>
          </a:p>
          <a:p>
            <a:endParaRPr lang="en-US" dirty="0" smtClean="0"/>
          </a:p>
          <a:p>
            <a:r>
              <a:rPr lang="en-US" dirty="0" smtClean="0"/>
              <a:t>What fossil fuel infrastructure is locked in for a long lifetime?</a:t>
            </a:r>
          </a:p>
          <a:p>
            <a:endParaRPr lang="en-US" dirty="0" smtClean="0"/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 bwMode="auto">
          <a:xfrm>
            <a:off x="1022826" y="1408684"/>
            <a:ext cx="3272444" cy="508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25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rgbClr val="3B3B3B"/>
                </a:solidFill>
                <a:latin typeface="+mn-lt"/>
                <a:ea typeface="Caput" pitchFamily="34" charset="0"/>
                <a:cs typeface="Caput" pitchFamily="34" charset="0"/>
              </a:defRPr>
            </a:lvl1pPr>
            <a:lvl2pPr marL="4572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rgbClr val="3B3B3B"/>
                </a:solidFill>
                <a:latin typeface="+mn-lt"/>
                <a:ea typeface="Caput" pitchFamily="34" charset="0"/>
                <a:cs typeface="Caput" pitchFamily="34" charset="0"/>
              </a:defRPr>
            </a:lvl2pPr>
            <a:lvl3pPr marL="7302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3B3B3B"/>
                </a:solidFill>
                <a:latin typeface="+mn-lt"/>
                <a:ea typeface="Caput" pitchFamily="34" charset="0"/>
                <a:cs typeface="Caput" pitchFamily="34" charset="0"/>
              </a:defRPr>
            </a:lvl3pPr>
            <a:lvl4pPr marL="100488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rgbClr val="3B3B3B"/>
                </a:solidFill>
                <a:latin typeface="+mn-lt"/>
                <a:ea typeface="Caput" pitchFamily="34" charset="0"/>
                <a:cs typeface="Caput" pitchFamily="34" charset="0"/>
              </a:defRPr>
            </a:lvl4pPr>
            <a:lvl5pPr marL="1187450" indent="-136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rgbClr val="3B3B3B"/>
                </a:solidFill>
                <a:latin typeface="+mn-lt"/>
                <a:ea typeface="Caput" pitchFamily="34" charset="0"/>
                <a:cs typeface="Caput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has the growth rate of emissions changed?</a:t>
            </a:r>
          </a:p>
          <a:p>
            <a:endParaRPr lang="en-US" dirty="0" smtClean="0"/>
          </a:p>
          <a:p>
            <a:r>
              <a:rPr lang="en-US" dirty="0" smtClean="0"/>
              <a:t>In which regions/sectors are emissions declining?</a:t>
            </a:r>
          </a:p>
          <a:p>
            <a:endParaRPr lang="en-US" dirty="0"/>
          </a:p>
          <a:p>
            <a:r>
              <a:rPr lang="en-US" dirty="0" smtClean="0"/>
              <a:t>Which fossil fuels are being phased out?</a:t>
            </a:r>
          </a:p>
          <a:p>
            <a:endParaRPr lang="en-US" dirty="0"/>
          </a:p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315" y="1515389"/>
            <a:ext cx="1151465" cy="115146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04" y="1408684"/>
            <a:ext cx="1275580" cy="132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4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78" b="24819"/>
          <a:stretch/>
        </p:blipFill>
        <p:spPr>
          <a:xfrm>
            <a:off x="3358341" y="2238372"/>
            <a:ext cx="4513811" cy="220287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Equity and “balance”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41614" y="1898759"/>
            <a:ext cx="3297382" cy="5084973"/>
          </a:xfrm>
        </p:spPr>
        <p:txBody>
          <a:bodyPr/>
          <a:lstStyle/>
          <a:p>
            <a:r>
              <a:rPr lang="en-US" dirty="0" smtClean="0"/>
              <a:t>Current emissions</a:t>
            </a:r>
          </a:p>
          <a:p>
            <a:endParaRPr lang="en-US" dirty="0" smtClean="0"/>
          </a:p>
          <a:p>
            <a:r>
              <a:rPr lang="en-US" dirty="0" smtClean="0"/>
              <a:t>Absolute emissions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Absolute growth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</p:txBody>
      </p:sp>
      <p:sp>
        <p:nvSpPr>
          <p:cNvPr id="5" name="Inhaltsplatzhalter 2"/>
          <p:cNvSpPr txBox="1">
            <a:spLocks/>
          </p:cNvSpPr>
          <p:nvPr/>
        </p:nvSpPr>
        <p:spPr bwMode="auto">
          <a:xfrm>
            <a:off x="7694814" y="1898759"/>
            <a:ext cx="3297382" cy="508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82563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rgbClr val="3B3B3B"/>
                </a:solidFill>
                <a:latin typeface="+mn-lt"/>
                <a:ea typeface="Caput" pitchFamily="34" charset="0"/>
                <a:cs typeface="Caput" pitchFamily="34" charset="0"/>
              </a:defRPr>
            </a:lvl1pPr>
            <a:lvl2pPr marL="45720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defRPr sz="1800" kern="1200">
                <a:solidFill>
                  <a:srgbClr val="3B3B3B"/>
                </a:solidFill>
                <a:latin typeface="+mn-lt"/>
                <a:ea typeface="Caput" pitchFamily="34" charset="0"/>
                <a:cs typeface="Caput" pitchFamily="34" charset="0"/>
              </a:defRPr>
            </a:lvl2pPr>
            <a:lvl3pPr marL="730250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pitchFamily="34" charset="0"/>
              <a:buChar char="•"/>
              <a:defRPr sz="1600" kern="1200">
                <a:solidFill>
                  <a:srgbClr val="3B3B3B"/>
                </a:solidFill>
                <a:latin typeface="+mn-lt"/>
                <a:ea typeface="Caput" pitchFamily="34" charset="0"/>
                <a:cs typeface="Caput" pitchFamily="34" charset="0"/>
              </a:defRPr>
            </a:lvl3pPr>
            <a:lvl4pPr marL="1004888" indent="-1825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rgbClr val="3B3B3B"/>
                </a:solidFill>
                <a:latin typeface="+mn-lt"/>
                <a:ea typeface="Caput" pitchFamily="34" charset="0"/>
                <a:cs typeface="Caput" pitchFamily="34" charset="0"/>
              </a:defRPr>
            </a:lvl4pPr>
            <a:lvl5pPr marL="1187450" indent="-1365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defRPr sz="1200" kern="1200">
                <a:solidFill>
                  <a:srgbClr val="3B3B3B"/>
                </a:solidFill>
                <a:latin typeface="+mn-lt"/>
                <a:ea typeface="Caput" pitchFamily="34" charset="0"/>
                <a:cs typeface="Caput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Historic emissions</a:t>
            </a:r>
          </a:p>
          <a:p>
            <a:endParaRPr lang="en-US" dirty="0" smtClean="0"/>
          </a:p>
          <a:p>
            <a:r>
              <a:rPr lang="en-US" dirty="0" smtClean="0"/>
              <a:t>Per capita emissions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Relative growth</a:t>
            </a:r>
          </a:p>
          <a:p>
            <a:endParaRPr lang="en-US" dirty="0"/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5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189615" y="2859579"/>
            <a:ext cx="3276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67A1"/>
                </a:solidFill>
              </a:rPr>
              <a:t>Region emissions trends</a:t>
            </a:r>
            <a:endParaRPr lang="en-US" sz="2400" b="1" dirty="0">
              <a:solidFill>
                <a:srgbClr val="0067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34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30"/>
          <a:stretch/>
        </p:blipFill>
        <p:spPr>
          <a:xfrm>
            <a:off x="6096573" y="1206616"/>
            <a:ext cx="5448648" cy="4867458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980"/>
          <a:stretch/>
        </p:blipFill>
        <p:spPr>
          <a:xfrm>
            <a:off x="307915" y="271203"/>
            <a:ext cx="5976872" cy="2795847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 idx="4294967295"/>
          </p:nvPr>
        </p:nvSpPr>
        <p:spPr>
          <a:xfrm>
            <a:off x="835256" y="3506994"/>
            <a:ext cx="4365394" cy="1388855"/>
          </a:xfrm>
        </p:spPr>
        <p:txBody>
          <a:bodyPr>
            <a:normAutofit/>
          </a:bodyPr>
          <a:lstStyle/>
          <a:p>
            <a:r>
              <a:rPr lang="en-US" dirty="0" smtClean="0"/>
              <a:t>Emissions growth mainly in developing regions, starting from a lower per capita base</a:t>
            </a: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673331" y="6028994"/>
            <a:ext cx="10310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Minx</a:t>
            </a:r>
            <a:r>
              <a:rPr lang="en-GB" sz="1050" dirty="0"/>
              <a:t>, J. C. </a:t>
            </a:r>
            <a:r>
              <a:rPr lang="en-GB" sz="1050" i="1" dirty="0"/>
              <a:t>et al.</a:t>
            </a:r>
            <a:r>
              <a:rPr lang="en-GB" sz="1050" dirty="0"/>
              <a:t> A comprehensive dataset for global, regional and national greenhouse gas emissions by sector 1970-2019. </a:t>
            </a:r>
            <a:r>
              <a:rPr lang="en-GB" sz="1050" i="1" dirty="0"/>
              <a:t>Earth System Science Data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10.5194/essd-2021-228</a:t>
            </a:r>
            <a:r>
              <a:rPr lang="en-GB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87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7115175" y="1884363"/>
            <a:ext cx="4248150" cy="1992312"/>
          </a:xfrm>
        </p:spPr>
        <p:txBody>
          <a:bodyPr/>
          <a:lstStyle/>
          <a:p>
            <a:r>
              <a:rPr lang="en-US" dirty="0" smtClean="0"/>
              <a:t>Some countries now entering an emissions reduction range equivalent to global reductions in 2oC scenarios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67" y="568599"/>
            <a:ext cx="6055774" cy="529880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73331" y="6028994"/>
            <a:ext cx="108782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Based on: Minx</a:t>
            </a:r>
            <a:r>
              <a:rPr lang="en-GB" sz="1050" dirty="0"/>
              <a:t>, J. C. </a:t>
            </a:r>
            <a:r>
              <a:rPr lang="en-GB" sz="1050" i="1" dirty="0"/>
              <a:t>et al.</a:t>
            </a:r>
            <a:r>
              <a:rPr lang="en-GB" sz="1050" dirty="0"/>
              <a:t> A comprehensive dataset for global, regional and national greenhouse gas emissions by sector 1970-2019. </a:t>
            </a:r>
            <a:r>
              <a:rPr lang="en-GB" sz="1050" i="1" dirty="0"/>
              <a:t>Earth System Science Data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10.5194/essd-2021-228</a:t>
            </a:r>
            <a:r>
              <a:rPr lang="en-GB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964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8450060" y="1527261"/>
            <a:ext cx="3487016" cy="3175145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Historic emissions are dominated by developed countries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Least developed countries have had a tiny impact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00"/>
          <a:stretch/>
        </p:blipFill>
        <p:spPr>
          <a:xfrm>
            <a:off x="381342" y="1082208"/>
            <a:ext cx="7785572" cy="411064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19496" y="6103966"/>
            <a:ext cx="69092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Based </a:t>
            </a:r>
            <a:r>
              <a:rPr lang="en-US" sz="1050" dirty="0"/>
              <a:t>on Andrew 2021; </a:t>
            </a:r>
            <a:r>
              <a:rPr lang="en-US" sz="1050" dirty="0">
                <a:hlinkClick r:id="rId3"/>
              </a:rPr>
              <a:t>https://</a:t>
            </a:r>
            <a:r>
              <a:rPr lang="en-US" sz="1050" dirty="0" smtClean="0">
                <a:hlinkClick r:id="rId3"/>
              </a:rPr>
              <a:t>folk.universitetetioslo.no/roberan/img/GCB2020/PNG/s74_2020_AlternativeRankings.png</a:t>
            </a:r>
            <a:r>
              <a:rPr lang="en-US" sz="1050" dirty="0" smtClean="0"/>
              <a:t>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3496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942058" y="1905121"/>
            <a:ext cx="3679818" cy="990600"/>
          </a:xfrm>
        </p:spPr>
        <p:txBody>
          <a:bodyPr/>
          <a:lstStyle/>
          <a:p>
            <a:r>
              <a:rPr lang="en-US" dirty="0" smtClean="0"/>
              <a:t>About 24 countries are</a:t>
            </a:r>
            <a:br>
              <a:rPr lang="en-US" dirty="0" smtClean="0"/>
            </a:br>
            <a:r>
              <a:rPr lang="en-US" dirty="0" smtClean="0"/>
              <a:t>reducing emissions:</a:t>
            </a: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928" y="312710"/>
            <a:ext cx="4834271" cy="5639982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218851" y="6187925"/>
            <a:ext cx="11973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Lamb</a:t>
            </a:r>
            <a:r>
              <a:rPr lang="en-GB" sz="1050" dirty="0"/>
              <a:t>, W. F., Grubb, M., Diluiso, F. &amp; Minx, J. C. Countries with sustained greenhouse gas emissions reductions: an analysis of trends and progress by sector. </a:t>
            </a:r>
            <a:r>
              <a:rPr lang="en-GB" sz="1050" i="1" dirty="0"/>
              <a:t>Climate Policy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10.1080/14693062.2021.1990831</a:t>
            </a:r>
            <a:endParaRPr lang="en-GB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0129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5876925" y="1624711"/>
            <a:ext cx="4804929" cy="2573215"/>
          </a:xfrm>
        </p:spPr>
        <p:txBody>
          <a:bodyPr anchor="ctr"/>
          <a:lstStyle/>
          <a:p>
            <a:r>
              <a:rPr lang="en-US" dirty="0" smtClean="0"/>
              <a:t>There are three types of emissions reduction pathway; the overall effect is rather low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74" y="316682"/>
            <a:ext cx="4518185" cy="5560843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18851" y="6187925"/>
            <a:ext cx="11973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Lamb</a:t>
            </a:r>
            <a:r>
              <a:rPr lang="en-GB" sz="1050" dirty="0"/>
              <a:t>, W. F., Grubb, M., Diluiso, F. &amp; Minx, J. C. Countries with sustained greenhouse gas emissions reductions: an analysis of trends and progress by sector. </a:t>
            </a:r>
            <a:r>
              <a:rPr lang="en-GB" sz="1050" i="1" dirty="0"/>
              <a:t>Climate Policy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10.1080/14693062.2021.1990831</a:t>
            </a:r>
            <a:endParaRPr lang="en-GB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0857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feil nach rechts 2"/>
          <p:cNvSpPr/>
          <p:nvPr/>
        </p:nvSpPr>
        <p:spPr>
          <a:xfrm rot="16200000">
            <a:off x="3116613" y="930166"/>
            <a:ext cx="373116" cy="241212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The </a:t>
            </a:r>
            <a:r>
              <a:rPr lang="de-DE" dirty="0" err="1" smtClean="0"/>
              <a:t>dignity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power </a:t>
            </a:r>
            <a:r>
              <a:rPr lang="de-DE" dirty="0" err="1" smtClean="0"/>
              <a:t>of</a:t>
            </a:r>
            <a:r>
              <a:rPr lang="de-DE" dirty="0" smtClean="0"/>
              <a:t> IPCC </a:t>
            </a:r>
            <a:r>
              <a:rPr lang="de-DE" dirty="0" err="1" smtClean="0"/>
              <a:t>assessments</a:t>
            </a:r>
            <a:r>
              <a:rPr lang="de-DE" dirty="0" smtClean="0"/>
              <a:t> in international </a:t>
            </a:r>
            <a:r>
              <a:rPr lang="de-DE" dirty="0" err="1" smtClean="0"/>
              <a:t>climate</a:t>
            </a:r>
            <a:r>
              <a:rPr lang="de-DE" dirty="0" smtClean="0"/>
              <a:t> </a:t>
            </a:r>
            <a:r>
              <a:rPr lang="de-DE" dirty="0" err="1" smtClean="0"/>
              <a:t>diplomacy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45" y="1092986"/>
            <a:ext cx="4113489" cy="4936188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5" y="2242045"/>
            <a:ext cx="6116323" cy="3722308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472" y="1086942"/>
            <a:ext cx="2698533" cy="899511"/>
          </a:xfrm>
          <a:prstGeom prst="rect">
            <a:avLst/>
          </a:prstGeom>
        </p:spPr>
      </p:pic>
      <p:sp>
        <p:nvSpPr>
          <p:cNvPr id="8" name="Ellipse 7"/>
          <p:cNvSpPr/>
          <p:nvPr/>
        </p:nvSpPr>
        <p:spPr>
          <a:xfrm>
            <a:off x="8706680" y="3631100"/>
            <a:ext cx="1457739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10023061" y="3622264"/>
            <a:ext cx="1457739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7263572" y="1023577"/>
            <a:ext cx="1668393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9944924" y="935232"/>
            <a:ext cx="1668393" cy="1524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19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7124699" y="1770062"/>
            <a:ext cx="3956165" cy="3159385"/>
          </a:xfrm>
        </p:spPr>
        <p:txBody>
          <a:bodyPr anchor="ctr"/>
          <a:lstStyle/>
          <a:p>
            <a:r>
              <a:rPr lang="en-US" dirty="0" smtClean="0"/>
              <a:t>Reductions were mainly realized in the energy systems sector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6" y="408844"/>
            <a:ext cx="6181899" cy="5495022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18851" y="6187925"/>
            <a:ext cx="11973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Lamb</a:t>
            </a:r>
            <a:r>
              <a:rPr lang="en-GB" sz="1050" dirty="0"/>
              <a:t>, W. F., Grubb, M., Diluiso, F. &amp; Minx, J. C. Countries with sustained greenhouse gas emissions reductions: an analysis of trends and progress by sector. </a:t>
            </a:r>
            <a:r>
              <a:rPr lang="en-GB" sz="1050" i="1" dirty="0"/>
              <a:t>Climate Policy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10.1080/14693062.2021.1990831</a:t>
            </a:r>
            <a:endParaRPr lang="en-GB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44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726498" y="1575753"/>
            <a:ext cx="3961880" cy="2007032"/>
          </a:xfrm>
        </p:spPr>
        <p:txBody>
          <a:bodyPr anchor="ctr"/>
          <a:lstStyle/>
          <a:p>
            <a:r>
              <a:rPr lang="en-US" dirty="0" smtClean="0"/>
              <a:t>Reductions in some countries, in some years, were fast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But generally not consistent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362" y="267262"/>
            <a:ext cx="4416563" cy="5678438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18851" y="6187925"/>
            <a:ext cx="119731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Lamb</a:t>
            </a:r>
            <a:r>
              <a:rPr lang="en-GB" sz="1050" dirty="0"/>
              <a:t>, W. F., Grubb, M., Diluiso, F. &amp; Minx, J. C. Countries with sustained greenhouse gas emissions reductions: an analysis of trends and progress by sector. </a:t>
            </a:r>
            <a:r>
              <a:rPr lang="en-GB" sz="1050" i="1" dirty="0"/>
              <a:t>Climate Policy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10.1080/14693062.2021.1990831</a:t>
            </a:r>
            <a:endParaRPr lang="en-GB" sz="105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9160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4189615" y="2859579"/>
            <a:ext cx="3209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67A1"/>
                </a:solidFill>
              </a:rPr>
              <a:t>Sector emissions trends</a:t>
            </a:r>
            <a:endParaRPr lang="en-US" sz="2400" b="1" dirty="0">
              <a:solidFill>
                <a:srgbClr val="0067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29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7820025" y="1928340"/>
            <a:ext cx="3248025" cy="1857690"/>
          </a:xfrm>
        </p:spPr>
        <p:txBody>
          <a:bodyPr/>
          <a:lstStyle/>
          <a:p>
            <a:r>
              <a:rPr lang="en-GB" dirty="0" smtClean="0"/>
              <a:t>There are no </a:t>
            </a:r>
            <a:r>
              <a:rPr lang="en-GB" dirty="0"/>
              <a:t>single “big apples” but lots of medium apples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11" y="734832"/>
            <a:ext cx="6816438" cy="460665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91992" y="6112565"/>
            <a:ext cx="9535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Lamb</a:t>
            </a:r>
            <a:r>
              <a:rPr lang="en-GB" sz="1200" dirty="0"/>
              <a:t>, W. F. </a:t>
            </a:r>
            <a:r>
              <a:rPr lang="en-GB" sz="1200" i="1" dirty="0"/>
              <a:t>et al.</a:t>
            </a:r>
            <a:r>
              <a:rPr lang="en-GB" sz="1200" dirty="0"/>
              <a:t> A review of trends and drivers of greenhouse gas emissions by sector from 1990 to 2018. </a:t>
            </a:r>
            <a:r>
              <a:rPr lang="en-GB" sz="1200" i="1" dirty="0"/>
              <a:t>Environ. Res. Lett.</a:t>
            </a:r>
            <a:r>
              <a:rPr lang="en-GB" sz="1200" dirty="0"/>
              <a:t> </a:t>
            </a:r>
            <a:r>
              <a:rPr lang="en-GB" sz="1200" b="1" dirty="0"/>
              <a:t>16</a:t>
            </a:r>
            <a:r>
              <a:rPr lang="en-GB" sz="1200" dirty="0"/>
              <a:t>, 073005 (2021).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245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2250152" y="1275040"/>
            <a:ext cx="4857230" cy="359621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 kern="1200" spc="-100">
                <a:solidFill>
                  <a:srgbClr val="0067A1"/>
                </a:solidFill>
                <a:latin typeface="+mj-lt"/>
                <a:ea typeface="Caput Bold"/>
                <a:cs typeface="Caput Bol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9pPr>
          </a:lstStyle>
          <a:p>
            <a:r>
              <a:rPr lang="en-GB" dirty="0" smtClean="0"/>
              <a:t>Globally, every subsector has grown since 2010</a:t>
            </a:r>
          </a:p>
          <a:p>
            <a:endParaRPr lang="en-GB" dirty="0"/>
          </a:p>
          <a:p>
            <a:r>
              <a:rPr lang="en-GB" dirty="0" smtClean="0"/>
              <a:t>The fastest (until 2019) were:</a:t>
            </a:r>
          </a:p>
          <a:p>
            <a:pPr marL="457200" indent="-457200">
              <a:buFontTx/>
              <a:buChar char="-"/>
            </a:pPr>
            <a:r>
              <a:rPr lang="en-GB" sz="2000" dirty="0" smtClean="0"/>
              <a:t>International aviation</a:t>
            </a:r>
          </a:p>
          <a:p>
            <a:pPr marL="457200" indent="-457200">
              <a:buFontTx/>
              <a:buChar char="-"/>
            </a:pPr>
            <a:r>
              <a:rPr lang="en-GB" sz="2000" dirty="0" smtClean="0"/>
              <a:t>Domestic aviation</a:t>
            </a:r>
          </a:p>
          <a:p>
            <a:pPr marL="457200" indent="-457200">
              <a:buFontTx/>
              <a:buChar char="-"/>
            </a:pPr>
            <a:r>
              <a:rPr lang="en-GB" sz="2000" dirty="0" smtClean="0"/>
              <a:t>Shipping</a:t>
            </a:r>
          </a:p>
          <a:p>
            <a:pPr marL="457200" indent="-457200">
              <a:buFontTx/>
              <a:buChar char="-"/>
            </a:pPr>
            <a:r>
              <a:rPr lang="en-GB" sz="2000" dirty="0" smtClean="0"/>
              <a:t>Metals</a:t>
            </a:r>
          </a:p>
          <a:p>
            <a:pPr marL="457200" indent="-457200">
              <a:buFontTx/>
              <a:buChar char="-"/>
            </a:pPr>
            <a:r>
              <a:rPr lang="en-GB" sz="2000" dirty="0" smtClean="0"/>
              <a:t>Road transport</a:t>
            </a:r>
          </a:p>
          <a:p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691992" y="6112565"/>
            <a:ext cx="9535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Lamb</a:t>
            </a:r>
            <a:r>
              <a:rPr lang="en-GB" sz="1200" dirty="0"/>
              <a:t>, W. F. </a:t>
            </a:r>
            <a:r>
              <a:rPr lang="en-GB" sz="1200" i="1" dirty="0"/>
              <a:t>et al.</a:t>
            </a:r>
            <a:r>
              <a:rPr lang="en-GB" sz="1200" dirty="0"/>
              <a:t> A review of trends and drivers of greenhouse gas emissions by sector from 1990 to 2018. </a:t>
            </a:r>
            <a:r>
              <a:rPr lang="en-GB" sz="1200" i="1" dirty="0"/>
              <a:t>Environ. Res. Lett.</a:t>
            </a:r>
            <a:r>
              <a:rPr lang="en-GB" sz="1200" dirty="0"/>
              <a:t> </a:t>
            </a:r>
            <a:r>
              <a:rPr lang="en-GB" sz="1200" b="1" dirty="0"/>
              <a:t>16</a:t>
            </a:r>
            <a:r>
              <a:rPr lang="en-GB" sz="1200" dirty="0"/>
              <a:t>, 073005 (2021).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9995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7686675" y="828713"/>
            <a:ext cx="4171950" cy="3063062"/>
          </a:xfrm>
        </p:spPr>
        <p:txBody>
          <a:bodyPr/>
          <a:lstStyle/>
          <a:p>
            <a:r>
              <a:rPr lang="en-GB" dirty="0" smtClean="0"/>
              <a:t>Sector emissions tend to be unequally distributed across regions</a:t>
            </a:r>
            <a:endParaRPr lang="en-GB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2" y="777100"/>
            <a:ext cx="6585108" cy="493883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91992" y="6112565"/>
            <a:ext cx="9535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Lamb</a:t>
            </a:r>
            <a:r>
              <a:rPr lang="en-GB" sz="1200" dirty="0"/>
              <a:t>, W. F. </a:t>
            </a:r>
            <a:r>
              <a:rPr lang="en-GB" sz="1200" i="1" dirty="0"/>
              <a:t>et al.</a:t>
            </a:r>
            <a:r>
              <a:rPr lang="en-GB" sz="1200" dirty="0"/>
              <a:t> A review of trends and drivers of greenhouse gas emissions by sector from 1990 to 2018. </a:t>
            </a:r>
            <a:r>
              <a:rPr lang="en-GB" sz="1200" i="1" dirty="0"/>
              <a:t>Environ. Res. Lett.</a:t>
            </a:r>
            <a:r>
              <a:rPr lang="en-GB" sz="1200" dirty="0"/>
              <a:t> </a:t>
            </a:r>
            <a:r>
              <a:rPr lang="en-GB" sz="1200" b="1" dirty="0"/>
              <a:t>16</a:t>
            </a:r>
            <a:r>
              <a:rPr lang="en-GB" sz="1200" dirty="0"/>
              <a:t>, 073005 (2021).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55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8" y="581889"/>
            <a:ext cx="6078683" cy="5403274"/>
          </a:xfrm>
          <a:prstGeom prst="rect">
            <a:avLst/>
          </a:prstGeom>
        </p:spPr>
      </p:pic>
      <p:sp>
        <p:nvSpPr>
          <p:cNvPr id="3" name="Titel 1"/>
          <p:cNvSpPr txBox="1">
            <a:spLocks/>
          </p:cNvSpPr>
          <p:nvPr/>
        </p:nvSpPr>
        <p:spPr>
          <a:xfrm>
            <a:off x="7520421" y="859404"/>
            <a:ext cx="4171950" cy="30630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600" b="1" kern="1200" spc="-100">
                <a:solidFill>
                  <a:srgbClr val="0067A1"/>
                </a:solidFill>
                <a:latin typeface="+mj-lt"/>
                <a:ea typeface="Caput Bold"/>
                <a:cs typeface="Caput Bold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0067A1"/>
                </a:solidFill>
                <a:latin typeface="Calibri" pitchFamily="34" charset="0"/>
                <a:ea typeface="Caput Bold"/>
                <a:cs typeface="Caput Bold"/>
              </a:defRPr>
            </a:lvl9pPr>
          </a:lstStyle>
          <a:p>
            <a:r>
              <a:rPr lang="en-GB" dirty="0" smtClean="0"/>
              <a:t>Energy system emissions growth has slowed, declining in two regions, large inequalities</a:t>
            </a:r>
            <a:endParaRPr lang="en-GB" dirty="0"/>
          </a:p>
        </p:txBody>
      </p:sp>
      <p:sp>
        <p:nvSpPr>
          <p:cNvPr id="4" name="Textfeld 3"/>
          <p:cNvSpPr txBox="1"/>
          <p:nvPr/>
        </p:nvSpPr>
        <p:spPr>
          <a:xfrm>
            <a:off x="691992" y="6112565"/>
            <a:ext cx="95353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Lamb</a:t>
            </a:r>
            <a:r>
              <a:rPr lang="en-GB" sz="1200" dirty="0"/>
              <a:t>, W. F. </a:t>
            </a:r>
            <a:r>
              <a:rPr lang="en-GB" sz="1200" i="1" dirty="0"/>
              <a:t>et al.</a:t>
            </a:r>
            <a:r>
              <a:rPr lang="en-GB" sz="1200" dirty="0"/>
              <a:t> A review of trends and drivers of greenhouse gas emissions by sector from 1990 to 2018. </a:t>
            </a:r>
            <a:r>
              <a:rPr lang="en-GB" sz="1200" i="1" dirty="0"/>
              <a:t>Environ. Res. Lett.</a:t>
            </a:r>
            <a:r>
              <a:rPr lang="en-GB" sz="1200" dirty="0"/>
              <a:t> </a:t>
            </a:r>
            <a:r>
              <a:rPr lang="en-GB" sz="1200" b="1" dirty="0"/>
              <a:t>16</a:t>
            </a:r>
            <a:r>
              <a:rPr lang="en-GB" sz="1200" dirty="0"/>
              <a:t>, 073005 (2021).</a:t>
            </a:r>
            <a:endParaRPr lang="en-GB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948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5004263" y="2859579"/>
            <a:ext cx="1404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67A1"/>
                </a:solidFill>
              </a:rPr>
              <a:t>Summary</a:t>
            </a:r>
            <a:endParaRPr lang="en-US" sz="2400" b="1" dirty="0">
              <a:solidFill>
                <a:srgbClr val="0067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72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Emissions are growing, but slower</a:t>
            </a:r>
          </a:p>
          <a:p>
            <a:r>
              <a:rPr lang="en-US" dirty="0" smtClean="0"/>
              <a:t>Growing across all major global sectors and subsectors</a:t>
            </a:r>
          </a:p>
          <a:p>
            <a:r>
              <a:rPr lang="en-US" dirty="0" smtClean="0"/>
              <a:t>Reductions somewhere outweighed by growth elsewhere</a:t>
            </a:r>
          </a:p>
          <a:p>
            <a:r>
              <a:rPr lang="en-US" dirty="0" smtClean="0"/>
              <a:t>COVID emission reductions have rebounded</a:t>
            </a:r>
          </a:p>
          <a:p>
            <a:r>
              <a:rPr lang="en-US" dirty="0" smtClean="0"/>
              <a:t>Some countries have already reduced by ~50%, etc.</a:t>
            </a:r>
          </a:p>
          <a:p>
            <a:r>
              <a:rPr lang="en-US" dirty="0" smtClean="0"/>
              <a:t>Last 10 years of emissions = remaining 1.5 carbon budget</a:t>
            </a:r>
          </a:p>
          <a:p>
            <a:r>
              <a:rPr lang="en-US" dirty="0" smtClean="0"/>
              <a:t>Uncertainties are high, we really need to invest in data and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23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worth</a:t>
            </a:r>
            <a:r>
              <a:rPr lang="de-DE" dirty="0" smtClean="0"/>
              <a:t> </a:t>
            </a:r>
            <a:r>
              <a:rPr lang="de-DE" dirty="0" err="1" smtClean="0"/>
              <a:t>it</a:t>
            </a:r>
            <a:r>
              <a:rPr lang="de-DE" dirty="0" smtClean="0"/>
              <a:t>?</a:t>
            </a:r>
            <a:endParaRPr lang="en-US" dirty="0"/>
          </a:p>
        </p:txBody>
      </p:sp>
      <p:sp>
        <p:nvSpPr>
          <p:cNvPr id="5" name="AutoShape 2" descr="Minx, Jan - Mercator Research Institute on Global Commons and Climate  Change (MCC)"/>
          <p:cNvSpPr>
            <a:spLocks noChangeAspect="1" noChangeArrowheads="1"/>
          </p:cNvSpPr>
          <p:nvPr/>
        </p:nvSpPr>
        <p:spPr bwMode="auto">
          <a:xfrm>
            <a:off x="207434" y="-1117600"/>
            <a:ext cx="3492500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102322"/>
            <a:ext cx="1974573" cy="1313988"/>
          </a:xfrm>
          <a:prstGeom prst="rect">
            <a:avLst/>
          </a:prstGeom>
        </p:spPr>
      </p:pic>
      <p:sp>
        <p:nvSpPr>
          <p:cNvPr id="4" name="Inhaltsplatzhalter 2"/>
          <p:cNvSpPr txBox="1">
            <a:spLocks/>
          </p:cNvSpPr>
          <p:nvPr/>
        </p:nvSpPr>
        <p:spPr>
          <a:xfrm>
            <a:off x="609600" y="2688995"/>
            <a:ext cx="5250873" cy="414605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9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7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300" b="0" i="0" kern="1200" baseline="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err="1"/>
              <a:t>Had</a:t>
            </a:r>
            <a:r>
              <a:rPr lang="de-DE" sz="1800" dirty="0"/>
              <a:t> lots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fun</a:t>
            </a:r>
            <a:r>
              <a:rPr lang="de-DE" sz="1800" dirty="0"/>
              <a:t> </a:t>
            </a:r>
            <a:r>
              <a:rPr lang="de-DE" sz="1800" dirty="0" err="1"/>
              <a:t>with</a:t>
            </a:r>
            <a:r>
              <a:rPr lang="de-DE" sz="1800" dirty="0"/>
              <a:t> Will &amp; Niklas</a:t>
            </a:r>
          </a:p>
          <a:p>
            <a:r>
              <a:rPr lang="de-DE" sz="1800" dirty="0" err="1"/>
              <a:t>Came</a:t>
            </a:r>
            <a:r>
              <a:rPr lang="de-DE" sz="1800" dirty="0"/>
              <a:t> in </a:t>
            </a:r>
            <a:r>
              <a:rPr lang="de-DE" sz="1800" dirty="0" err="1"/>
              <a:t>too</a:t>
            </a:r>
            <a:r>
              <a:rPr lang="de-DE" sz="1800" dirty="0"/>
              <a:t> </a:t>
            </a:r>
            <a:r>
              <a:rPr lang="de-DE" sz="1800" dirty="0" err="1"/>
              <a:t>late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CLA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achieve</a:t>
            </a:r>
            <a:r>
              <a:rPr lang="de-DE" sz="1800" dirty="0"/>
              <a:t> </a:t>
            </a:r>
            <a:r>
              <a:rPr lang="de-DE" sz="1800" dirty="0" err="1"/>
              <a:t>everything</a:t>
            </a:r>
            <a:r>
              <a:rPr lang="de-DE" sz="1800" dirty="0"/>
              <a:t> I </a:t>
            </a:r>
            <a:r>
              <a:rPr lang="de-DE" sz="1800" dirty="0" err="1"/>
              <a:t>would</a:t>
            </a:r>
            <a:r>
              <a:rPr lang="de-DE" sz="1800" dirty="0"/>
              <a:t> </a:t>
            </a:r>
            <a:r>
              <a:rPr lang="de-DE" sz="1800" dirty="0" err="1"/>
              <a:t>have</a:t>
            </a:r>
            <a:r>
              <a:rPr lang="de-DE" sz="1800" dirty="0"/>
              <a:t> </a:t>
            </a:r>
            <a:r>
              <a:rPr lang="de-DE" sz="1800" dirty="0" err="1"/>
              <a:t>liked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achieve</a:t>
            </a:r>
            <a:r>
              <a:rPr lang="de-DE" sz="1800" dirty="0"/>
              <a:t> -&gt; </a:t>
            </a:r>
            <a:r>
              <a:rPr lang="de-DE" sz="1800" dirty="0" err="1"/>
              <a:t>policies</a:t>
            </a:r>
            <a:endParaRPr lang="de-DE" sz="1800" dirty="0"/>
          </a:p>
          <a:p>
            <a:r>
              <a:rPr lang="de-DE" sz="1800" dirty="0" err="1"/>
              <a:t>Huge</a:t>
            </a:r>
            <a:r>
              <a:rPr lang="de-DE" sz="1800" dirty="0"/>
              <a:t> </a:t>
            </a:r>
            <a:r>
              <a:rPr lang="de-DE" sz="1800" dirty="0" err="1"/>
              <a:t>opportunity</a:t>
            </a:r>
            <a:r>
              <a:rPr lang="de-DE" sz="1800" dirty="0"/>
              <a:t>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network</a:t>
            </a:r>
            <a:r>
              <a:rPr lang="de-DE" sz="1800" dirty="0"/>
              <a:t> in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field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GHG </a:t>
            </a:r>
            <a:r>
              <a:rPr lang="de-DE" sz="1800" dirty="0" err="1"/>
              <a:t>emissions</a:t>
            </a:r>
            <a:endParaRPr lang="de-DE" sz="1800" dirty="0"/>
          </a:p>
          <a:p>
            <a:r>
              <a:rPr lang="de-DE" sz="1800" dirty="0" err="1"/>
              <a:t>Productive</a:t>
            </a:r>
            <a:r>
              <a:rPr lang="de-DE" sz="1800" dirty="0"/>
              <a:t> time </a:t>
            </a:r>
            <a:r>
              <a:rPr lang="de-DE" sz="1800" dirty="0" err="1"/>
              <a:t>that</a:t>
            </a:r>
            <a:r>
              <a:rPr lang="de-DE" sz="1800" dirty="0"/>
              <a:t> </a:t>
            </a:r>
            <a:r>
              <a:rPr lang="de-DE" sz="1800" dirty="0" err="1"/>
              <a:t>provided</a:t>
            </a:r>
            <a:r>
              <a:rPr lang="de-DE" sz="1800" dirty="0"/>
              <a:t> also </a:t>
            </a:r>
            <a:r>
              <a:rPr lang="de-DE" sz="1800" dirty="0" err="1"/>
              <a:t>focus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the</a:t>
            </a:r>
            <a:r>
              <a:rPr lang="de-DE" sz="1800" dirty="0"/>
              <a:t> </a:t>
            </a:r>
            <a:r>
              <a:rPr lang="de-DE" sz="1800" dirty="0" err="1"/>
              <a:t>group</a:t>
            </a:r>
            <a:endParaRPr lang="de-DE" sz="1800" dirty="0"/>
          </a:p>
          <a:p>
            <a:r>
              <a:rPr lang="de-DE" sz="1800" dirty="0" err="1"/>
              <a:t>Important</a:t>
            </a:r>
            <a:r>
              <a:rPr lang="de-DE" sz="1800" dirty="0"/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institutions</a:t>
            </a:r>
            <a:r>
              <a:rPr lang="de-DE" sz="1800" dirty="0"/>
              <a:t> like PIK, IIASA </a:t>
            </a:r>
            <a:r>
              <a:rPr lang="de-DE" sz="1800" dirty="0" err="1"/>
              <a:t>or</a:t>
            </a:r>
            <a:r>
              <a:rPr lang="de-DE" sz="1800" dirty="0"/>
              <a:t> MCC </a:t>
            </a:r>
            <a:r>
              <a:rPr lang="de-DE" sz="1800" dirty="0" err="1"/>
              <a:t>to</a:t>
            </a:r>
            <a:r>
              <a:rPr lang="de-DE" sz="1800" dirty="0"/>
              <a:t> </a:t>
            </a:r>
            <a:r>
              <a:rPr lang="de-DE" sz="1800" dirty="0" err="1"/>
              <a:t>engage</a:t>
            </a:r>
            <a:endParaRPr lang="de-DE" sz="1800" dirty="0"/>
          </a:p>
          <a:p>
            <a:r>
              <a:rPr lang="de-DE" sz="1800" dirty="0" err="1"/>
              <a:t>It</a:t>
            </a:r>
            <a:r>
              <a:rPr lang="de-DE" sz="1800" dirty="0"/>
              <a:t> </a:t>
            </a:r>
            <a:r>
              <a:rPr lang="de-DE" sz="1800" dirty="0" err="1"/>
              <a:t>can</a:t>
            </a:r>
            <a:r>
              <a:rPr lang="de-DE" sz="1800" dirty="0"/>
              <a:t> </a:t>
            </a:r>
            <a:r>
              <a:rPr lang="de-DE" sz="1800" dirty="0" err="1"/>
              <a:t>be</a:t>
            </a:r>
            <a:r>
              <a:rPr lang="de-DE" sz="1800" dirty="0"/>
              <a:t> a </a:t>
            </a:r>
            <a:r>
              <a:rPr lang="de-DE" sz="1800" dirty="0" err="1"/>
              <a:t>career</a:t>
            </a:r>
            <a:r>
              <a:rPr lang="de-DE" sz="1800" dirty="0"/>
              <a:t> </a:t>
            </a:r>
            <a:r>
              <a:rPr lang="de-DE" sz="1800" dirty="0" err="1"/>
              <a:t>booster</a:t>
            </a:r>
            <a:r>
              <a:rPr lang="de-DE" sz="1800" dirty="0"/>
              <a:t> </a:t>
            </a:r>
            <a:r>
              <a:rPr lang="de-DE" sz="1800" dirty="0" err="1"/>
              <a:t>rather</a:t>
            </a:r>
            <a:r>
              <a:rPr lang="de-DE" sz="1800" dirty="0"/>
              <a:t> </a:t>
            </a:r>
            <a:r>
              <a:rPr lang="de-DE" sz="1800" dirty="0" err="1"/>
              <a:t>than</a:t>
            </a:r>
            <a:r>
              <a:rPr lang="de-DE" sz="1800" dirty="0"/>
              <a:t> a </a:t>
            </a:r>
            <a:r>
              <a:rPr lang="de-DE" sz="1800" dirty="0" err="1"/>
              <a:t>blocker</a:t>
            </a:r>
            <a:endParaRPr lang="en-US" sz="18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403" y="1099574"/>
            <a:ext cx="1978703" cy="1316736"/>
          </a:xfrm>
          <a:prstGeom prst="rect">
            <a:avLst/>
          </a:prstGeom>
        </p:spPr>
      </p:pic>
      <p:sp>
        <p:nvSpPr>
          <p:cNvPr id="9" name="Inhaltsplatzhalter 2"/>
          <p:cNvSpPr txBox="1">
            <a:spLocks/>
          </p:cNvSpPr>
          <p:nvPr/>
        </p:nvSpPr>
        <p:spPr>
          <a:xfrm>
            <a:off x="6708371" y="2688994"/>
            <a:ext cx="5250873" cy="414605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9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7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300" b="0" i="0" kern="1200" baseline="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 smtClean="0"/>
              <a:t>Also </a:t>
            </a:r>
            <a:r>
              <a:rPr lang="de-DE" sz="1800" dirty="0" err="1" smtClean="0"/>
              <a:t>had</a:t>
            </a:r>
            <a:r>
              <a:rPr lang="de-DE" sz="1800" dirty="0" smtClean="0"/>
              <a:t> </a:t>
            </a:r>
            <a:r>
              <a:rPr lang="de-DE" sz="1800" dirty="0" err="1" smtClean="0"/>
              <a:t>fun</a:t>
            </a:r>
            <a:endParaRPr lang="de-DE" sz="1800" dirty="0" smtClean="0"/>
          </a:p>
          <a:p>
            <a:r>
              <a:rPr lang="de-DE" sz="1800" dirty="0" smtClean="0"/>
              <a:t>New </a:t>
            </a:r>
            <a:r>
              <a:rPr lang="de-DE" sz="1800" dirty="0" err="1" smtClean="0"/>
              <a:t>collaborations</a:t>
            </a:r>
            <a:endParaRPr lang="de-DE" sz="1800" dirty="0" smtClean="0"/>
          </a:p>
          <a:p>
            <a:r>
              <a:rPr lang="de-DE" sz="1800" dirty="0" err="1" smtClean="0"/>
              <a:t>Probably</a:t>
            </a:r>
            <a:r>
              <a:rPr lang="de-DE" sz="1800" dirty="0" smtClean="0"/>
              <a:t> was </a:t>
            </a:r>
            <a:r>
              <a:rPr lang="de-DE" sz="1800" dirty="0" err="1" smtClean="0"/>
              <a:t>very</a:t>
            </a:r>
            <a:r>
              <a:rPr lang="de-DE" sz="1800" dirty="0" smtClean="0"/>
              <a:t> </a:t>
            </a:r>
            <a:r>
              <a:rPr lang="de-DE" sz="1800" dirty="0" err="1" smtClean="0"/>
              <a:t>good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my</a:t>
            </a:r>
            <a:r>
              <a:rPr lang="de-DE" sz="1800" dirty="0" smtClean="0"/>
              <a:t> </a:t>
            </a:r>
            <a:r>
              <a:rPr lang="de-DE" sz="1800" dirty="0" err="1" smtClean="0"/>
              <a:t>career</a:t>
            </a:r>
            <a:endParaRPr lang="de-DE" sz="1800" dirty="0" smtClean="0"/>
          </a:p>
          <a:p>
            <a:r>
              <a:rPr lang="de-DE" sz="1800" dirty="0" err="1" smtClean="0"/>
              <a:t>Interesting</a:t>
            </a:r>
            <a:r>
              <a:rPr lang="de-DE" sz="1800" dirty="0" smtClean="0"/>
              <a:t> </a:t>
            </a:r>
            <a:r>
              <a:rPr lang="de-DE" sz="1800" dirty="0" err="1" smtClean="0"/>
              <a:t>to</a:t>
            </a:r>
            <a:r>
              <a:rPr lang="de-DE" sz="1800" dirty="0" smtClean="0"/>
              <a:t> </a:t>
            </a:r>
            <a:r>
              <a:rPr lang="de-DE" sz="1800" dirty="0" err="1" smtClean="0"/>
              <a:t>observe</a:t>
            </a:r>
            <a:r>
              <a:rPr lang="de-DE" sz="1800" dirty="0" smtClean="0"/>
              <a:t> </a:t>
            </a:r>
            <a:r>
              <a:rPr lang="de-DE" sz="1800" dirty="0" err="1" smtClean="0"/>
              <a:t>the</a:t>
            </a:r>
            <a:r>
              <a:rPr lang="de-DE" sz="1800" dirty="0" smtClean="0"/>
              <a:t> </a:t>
            </a:r>
            <a:r>
              <a:rPr lang="de-DE" sz="1800" dirty="0" err="1" smtClean="0"/>
              <a:t>process</a:t>
            </a:r>
            <a:r>
              <a:rPr lang="de-DE" sz="1800" dirty="0" smtClean="0"/>
              <a:t>, </a:t>
            </a:r>
            <a:r>
              <a:rPr lang="de-DE" sz="1800" dirty="0" err="1" smtClean="0"/>
              <a:t>and</a:t>
            </a:r>
            <a:r>
              <a:rPr lang="de-DE" sz="1800" dirty="0" smtClean="0"/>
              <a:t> </a:t>
            </a:r>
            <a:r>
              <a:rPr lang="de-DE" sz="1800" dirty="0" err="1" smtClean="0"/>
              <a:t>good</a:t>
            </a:r>
            <a:r>
              <a:rPr lang="de-DE" sz="1800" dirty="0" smtClean="0"/>
              <a:t> </a:t>
            </a:r>
            <a:r>
              <a:rPr lang="de-DE" sz="1800" dirty="0" err="1" smtClean="0"/>
              <a:t>for</a:t>
            </a:r>
            <a:r>
              <a:rPr lang="de-DE" sz="1800" dirty="0" smtClean="0"/>
              <a:t> </a:t>
            </a:r>
            <a:r>
              <a:rPr lang="de-DE" sz="1800" dirty="0" err="1" smtClean="0"/>
              <a:t>generating</a:t>
            </a:r>
            <a:r>
              <a:rPr lang="de-DE" sz="1800" dirty="0" smtClean="0"/>
              <a:t> </a:t>
            </a:r>
            <a:r>
              <a:rPr lang="de-DE" sz="1800" dirty="0" err="1" smtClean="0"/>
              <a:t>ideas</a:t>
            </a:r>
            <a:endParaRPr lang="de-DE" sz="1800" dirty="0" smtClean="0"/>
          </a:p>
          <a:p>
            <a:r>
              <a:rPr lang="de-DE" sz="1800" dirty="0" err="1" smtClean="0"/>
              <a:t>We</a:t>
            </a:r>
            <a:r>
              <a:rPr lang="de-DE" sz="1800" dirty="0" smtClean="0"/>
              <a:t> </a:t>
            </a:r>
            <a:r>
              <a:rPr lang="de-DE" sz="1800" dirty="0" err="1" smtClean="0"/>
              <a:t>had</a:t>
            </a:r>
            <a:r>
              <a:rPr lang="de-DE" sz="1800" dirty="0" smtClean="0"/>
              <a:t> </a:t>
            </a:r>
            <a:r>
              <a:rPr lang="de-DE" sz="1800" dirty="0" err="1" smtClean="0"/>
              <a:t>rather</a:t>
            </a:r>
            <a:r>
              <a:rPr lang="de-DE" sz="1800" dirty="0" smtClean="0"/>
              <a:t> a high </a:t>
            </a:r>
            <a:r>
              <a:rPr lang="de-DE" sz="1800" dirty="0" err="1" smtClean="0"/>
              <a:t>pressure</a:t>
            </a:r>
            <a:r>
              <a:rPr lang="de-DE" sz="1800" dirty="0" smtClean="0"/>
              <a:t> </a:t>
            </a:r>
            <a:r>
              <a:rPr lang="de-DE" sz="1800" dirty="0" err="1" smtClean="0"/>
              <a:t>role</a:t>
            </a:r>
            <a:r>
              <a:rPr lang="de-DE" sz="1800" dirty="0" smtClean="0"/>
              <a:t>, </a:t>
            </a:r>
            <a:r>
              <a:rPr lang="de-DE" sz="1800" dirty="0" err="1" smtClean="0"/>
              <a:t>hopefully</a:t>
            </a:r>
            <a:r>
              <a:rPr lang="de-DE" sz="1800" dirty="0" smtClean="0"/>
              <a:t> </a:t>
            </a:r>
            <a:r>
              <a:rPr lang="de-DE" sz="1800" dirty="0" err="1" smtClean="0"/>
              <a:t>no</a:t>
            </a:r>
            <a:r>
              <a:rPr lang="de-DE" sz="1800" dirty="0" smtClean="0"/>
              <a:t> </a:t>
            </a:r>
            <a:r>
              <a:rPr lang="de-DE" sz="1800" dirty="0" err="1" smtClean="0"/>
              <a:t>horrific</a:t>
            </a:r>
            <a:r>
              <a:rPr lang="de-DE" sz="1800" dirty="0" smtClean="0"/>
              <a:t> </a:t>
            </a:r>
            <a:r>
              <a:rPr lang="de-DE" sz="1800" dirty="0" err="1" smtClean="0"/>
              <a:t>mistakes</a:t>
            </a:r>
            <a:r>
              <a:rPr lang="de-DE" sz="1800" dirty="0" smtClean="0"/>
              <a:t> </a:t>
            </a:r>
            <a:r>
              <a:rPr lang="de-DE" sz="1800" dirty="0" err="1" smtClean="0"/>
              <a:t>were</a:t>
            </a:r>
            <a:r>
              <a:rPr lang="de-DE" sz="1800" dirty="0" smtClean="0"/>
              <a:t> </a:t>
            </a:r>
            <a:r>
              <a:rPr lang="de-DE" sz="1800" dirty="0" err="1" smtClean="0"/>
              <a:t>made</a:t>
            </a:r>
            <a:r>
              <a:rPr lang="de-DE" sz="1800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777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Working Group III </a:t>
            </a:r>
            <a:r>
              <a:rPr lang="de-DE" dirty="0" err="1" smtClean="0"/>
              <a:t>report</a:t>
            </a:r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411" y="1330314"/>
            <a:ext cx="3970989" cy="477706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19016" t="18474" r="39634" b="7875"/>
          <a:stretch/>
        </p:blipFill>
        <p:spPr>
          <a:xfrm>
            <a:off x="919238" y="1193362"/>
            <a:ext cx="5041295" cy="5050972"/>
          </a:xfrm>
          <a:prstGeom prst="rect">
            <a:avLst/>
          </a:prstGeom>
        </p:spPr>
      </p:pic>
      <p:sp>
        <p:nvSpPr>
          <p:cNvPr id="3" name="Textfeld 2"/>
          <p:cNvSpPr txBox="1"/>
          <p:nvPr/>
        </p:nvSpPr>
        <p:spPr>
          <a:xfrm>
            <a:off x="4064825" y="6135571"/>
            <a:ext cx="3296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/>
              <a:t>Chapter 2: </a:t>
            </a:r>
            <a:r>
              <a:rPr lang="de-DE" sz="1600" dirty="0" err="1" smtClean="0"/>
              <a:t>Emissions</a:t>
            </a:r>
            <a:r>
              <a:rPr lang="de-DE" sz="1600" dirty="0" smtClean="0"/>
              <a:t> </a:t>
            </a:r>
            <a:r>
              <a:rPr lang="de-DE" sz="1600" dirty="0" err="1" smtClean="0"/>
              <a:t>trends</a:t>
            </a:r>
            <a:r>
              <a:rPr lang="de-DE" sz="1600" dirty="0" smtClean="0"/>
              <a:t> &amp; </a:t>
            </a:r>
            <a:r>
              <a:rPr lang="de-DE" sz="1600" dirty="0" err="1" smtClean="0"/>
              <a:t>drivers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01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Future </a:t>
            </a:r>
            <a:r>
              <a:rPr lang="de-DE" dirty="0" err="1" smtClean="0"/>
              <a:t>developments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17893"/>
            <a:ext cx="5393635" cy="5089488"/>
          </a:xfrm>
        </p:spPr>
        <p:txBody>
          <a:bodyPr/>
          <a:lstStyle/>
          <a:p>
            <a:endParaRPr lang="de-DE" dirty="0" smtClean="0"/>
          </a:p>
          <a:p>
            <a:r>
              <a:rPr lang="de-DE" dirty="0" err="1" smtClean="0"/>
              <a:t>Commentary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Montreal Protocol </a:t>
            </a:r>
            <a:r>
              <a:rPr lang="de-DE" dirty="0" err="1" smtClean="0"/>
              <a:t>people</a:t>
            </a:r>
            <a:r>
              <a:rPr lang="de-DE" dirty="0" smtClean="0"/>
              <a:t>: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importance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policy</a:t>
            </a:r>
            <a:r>
              <a:rPr lang="de-DE" dirty="0" smtClean="0"/>
              <a:t> </a:t>
            </a:r>
            <a:r>
              <a:rPr lang="de-DE" dirty="0" err="1" smtClean="0"/>
              <a:t>neglect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divide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f-gases in </a:t>
            </a:r>
            <a:r>
              <a:rPr lang="de-DE" dirty="0" err="1" smtClean="0"/>
              <a:t>climate</a:t>
            </a:r>
            <a:r>
              <a:rPr lang="de-DE" dirty="0" smtClean="0"/>
              <a:t> </a:t>
            </a:r>
            <a:r>
              <a:rPr lang="de-DE" dirty="0" err="1" smtClean="0"/>
              <a:t>policy</a:t>
            </a:r>
            <a:r>
              <a:rPr lang="de-DE" dirty="0" smtClean="0"/>
              <a:t> (</a:t>
            </a:r>
            <a:r>
              <a:rPr lang="de-DE" dirty="0" err="1" smtClean="0"/>
              <a:t>with</a:t>
            </a:r>
            <a:r>
              <a:rPr lang="de-DE" dirty="0" smtClean="0"/>
              <a:t> Matt </a:t>
            </a:r>
            <a:r>
              <a:rPr lang="de-DE" dirty="0" err="1" smtClean="0"/>
              <a:t>Rigby</a:t>
            </a:r>
            <a:r>
              <a:rPr lang="de-DE" dirty="0" smtClean="0"/>
              <a:t>)</a:t>
            </a:r>
            <a:endParaRPr lang="de-DE" dirty="0" smtClean="0"/>
          </a:p>
          <a:p>
            <a:r>
              <a:rPr lang="de-DE" dirty="0" smtClean="0"/>
              <a:t>Substantive </a:t>
            </a:r>
            <a:r>
              <a:rPr lang="de-DE" dirty="0" err="1" smtClean="0"/>
              <a:t>piece</a:t>
            </a:r>
            <a:r>
              <a:rPr lang="de-DE" dirty="0" smtClean="0"/>
              <a:t> on </a:t>
            </a:r>
            <a:r>
              <a:rPr lang="de-DE" dirty="0" err="1" smtClean="0"/>
              <a:t>warming</a:t>
            </a:r>
            <a:r>
              <a:rPr lang="de-DE" dirty="0" smtClean="0"/>
              <a:t> </a:t>
            </a:r>
            <a:r>
              <a:rPr lang="de-DE" dirty="0" err="1" smtClean="0"/>
              <a:t>contributions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countries/</a:t>
            </a:r>
            <a:r>
              <a:rPr lang="de-DE" dirty="0" err="1" smtClean="0"/>
              <a:t>regions</a:t>
            </a:r>
            <a:r>
              <a:rPr lang="de-DE" dirty="0" smtClean="0"/>
              <a:t> – </a:t>
            </a:r>
            <a:r>
              <a:rPr lang="de-DE" dirty="0" err="1" smtClean="0"/>
              <a:t>linked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work</a:t>
            </a:r>
            <a:r>
              <a:rPr lang="de-DE" dirty="0" smtClean="0"/>
              <a:t> on </a:t>
            </a:r>
            <a:r>
              <a:rPr lang="de-DE" dirty="0" err="1" smtClean="0"/>
              <a:t>climate</a:t>
            </a:r>
            <a:r>
              <a:rPr lang="de-DE" dirty="0" smtClean="0"/>
              <a:t> </a:t>
            </a:r>
            <a:r>
              <a:rPr lang="de-DE" dirty="0" err="1" smtClean="0"/>
              <a:t>impacts</a:t>
            </a:r>
            <a:r>
              <a:rPr lang="de-DE" dirty="0" smtClean="0"/>
              <a:t> (</a:t>
            </a:r>
            <a:r>
              <a:rPr lang="de-DE" dirty="0" err="1" smtClean="0"/>
              <a:t>with</a:t>
            </a:r>
            <a:r>
              <a:rPr lang="de-DE" dirty="0" smtClean="0"/>
              <a:t> Piers Forster)</a:t>
            </a:r>
            <a:endParaRPr lang="de-DE" dirty="0" smtClean="0"/>
          </a:p>
          <a:p>
            <a:r>
              <a:rPr lang="de-DE" dirty="0" smtClean="0"/>
              <a:t>Piece on </a:t>
            </a:r>
            <a:r>
              <a:rPr lang="de-DE" dirty="0" err="1" smtClean="0"/>
              <a:t>equity</a:t>
            </a:r>
            <a:r>
              <a:rPr lang="de-DE" dirty="0" smtClean="0"/>
              <a:t> </a:t>
            </a:r>
            <a:r>
              <a:rPr lang="de-DE" dirty="0" err="1" smtClean="0"/>
              <a:t>issues</a:t>
            </a:r>
            <a:r>
              <a:rPr lang="de-DE" dirty="0" smtClean="0"/>
              <a:t> </a:t>
            </a:r>
            <a:r>
              <a:rPr lang="de-DE" dirty="0" err="1" smtClean="0"/>
              <a:t>focussing</a:t>
            </a:r>
            <a:r>
              <a:rPr lang="de-DE" dirty="0" smtClean="0"/>
              <a:t> on least </a:t>
            </a:r>
            <a:r>
              <a:rPr lang="de-DE" dirty="0" err="1" smtClean="0"/>
              <a:t>developed</a:t>
            </a:r>
            <a:r>
              <a:rPr lang="de-DE" dirty="0" smtClean="0"/>
              <a:t> countries (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Shonali</a:t>
            </a:r>
            <a:r>
              <a:rPr lang="de-DE" dirty="0" smtClean="0"/>
              <a:t> </a:t>
            </a:r>
            <a:r>
              <a:rPr lang="de-DE" dirty="0" err="1" smtClean="0"/>
              <a:t>Pachauri</a:t>
            </a:r>
            <a:r>
              <a:rPr lang="de-DE" dirty="0" smtClean="0"/>
              <a:t>)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44" b="24841"/>
          <a:stretch/>
        </p:blipFill>
        <p:spPr>
          <a:xfrm>
            <a:off x="7246492" y="1095186"/>
            <a:ext cx="3267749" cy="193984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/>
          <a:srcRect l="21099" t="20110" r="40177" b="17100"/>
          <a:stretch/>
        </p:blipFill>
        <p:spPr>
          <a:xfrm>
            <a:off x="7431931" y="3190673"/>
            <a:ext cx="3455543" cy="315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1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An </a:t>
            </a:r>
            <a:r>
              <a:rPr lang="de-DE" dirty="0" err="1" smtClean="0"/>
              <a:t>annual</a:t>
            </a:r>
            <a:r>
              <a:rPr lang="de-DE" dirty="0" smtClean="0"/>
              <a:t> MCC-</a:t>
            </a:r>
            <a:r>
              <a:rPr lang="de-DE" dirty="0" err="1" smtClean="0"/>
              <a:t>led</a:t>
            </a:r>
            <a:r>
              <a:rPr lang="de-DE" dirty="0" smtClean="0"/>
              <a:t> </a:t>
            </a:r>
            <a:r>
              <a:rPr lang="de-DE" dirty="0" err="1" smtClean="0"/>
              <a:t>publication</a:t>
            </a:r>
            <a:r>
              <a:rPr lang="de-DE" dirty="0" smtClean="0"/>
              <a:t> on global GHG </a:t>
            </a:r>
            <a:r>
              <a:rPr lang="de-DE" dirty="0" err="1" smtClean="0"/>
              <a:t>emissions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country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sector</a:t>
            </a:r>
            <a:r>
              <a:rPr lang="de-DE" dirty="0" smtClean="0"/>
              <a:t>?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529" y="1274323"/>
            <a:ext cx="5038928" cy="50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Thanks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smtClean="0"/>
              <a:t>MCC was founded jointly by Stiftung Mercator and </a:t>
            </a:r>
          </a:p>
          <a:p>
            <a:r>
              <a:rPr lang="de-DE" smtClean="0"/>
              <a:t>the Potsdam Institute for Climate Impact Research</a:t>
            </a:r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609600" y="3890639"/>
            <a:ext cx="5486400" cy="1189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Jan C. Minx</a:t>
            </a:r>
          </a:p>
          <a:p>
            <a:pPr marL="0" indent="0">
              <a:buNone/>
            </a:pPr>
            <a:r>
              <a:rPr lang="de-DE" sz="2400" dirty="0">
                <a:solidFill>
                  <a:srgbClr val="0067A1"/>
                </a:solidFill>
              </a:rPr>
              <a:t>mail</a:t>
            </a:r>
            <a:r>
              <a:rPr lang="de-DE" sz="2400" dirty="0"/>
              <a:t>	minx@mcc-berlin.net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7" name="Textplatzhalter 15"/>
          <p:cNvSpPr txBox="1">
            <a:spLocks/>
          </p:cNvSpPr>
          <p:nvPr/>
        </p:nvSpPr>
        <p:spPr>
          <a:xfrm>
            <a:off x="6560431" y="3890641"/>
            <a:ext cx="5486400" cy="1189360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2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19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7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4pPr>
            <a:lvl5pPr marL="1188720" indent="-13716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300" b="0" i="0" kern="1200" baseline="0">
                <a:solidFill>
                  <a:schemeClr val="tx1"/>
                </a:solidFill>
                <a:latin typeface="+mn-lt"/>
                <a:ea typeface="+mn-ea"/>
                <a:cs typeface="Caput" pitchFamily="34" charset="0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dirty="0"/>
              <a:t>William </a:t>
            </a:r>
            <a:r>
              <a:rPr lang="de-DE" sz="2400" dirty="0" smtClean="0"/>
              <a:t>F. </a:t>
            </a:r>
            <a:r>
              <a:rPr lang="de-DE" sz="2400" dirty="0"/>
              <a:t>Lamb</a:t>
            </a:r>
          </a:p>
          <a:p>
            <a:pPr marL="0" indent="0">
              <a:buNone/>
            </a:pPr>
            <a:r>
              <a:rPr lang="de-DE" sz="2400" dirty="0">
                <a:solidFill>
                  <a:srgbClr val="0067A1"/>
                </a:solidFill>
              </a:rPr>
              <a:t>mail</a:t>
            </a:r>
            <a:r>
              <a:rPr lang="de-DE" sz="2400" dirty="0"/>
              <a:t>	lamb@mcc-berlin.net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7944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Tracking GHG </a:t>
            </a:r>
            <a:r>
              <a:rPr lang="de-DE" dirty="0" err="1" smtClean="0"/>
              <a:t>emissions</a:t>
            </a:r>
            <a:r>
              <a:rPr lang="de-DE" dirty="0" smtClean="0"/>
              <a:t> </a:t>
            </a:r>
            <a:r>
              <a:rPr lang="de-DE" dirty="0" err="1" smtClean="0"/>
              <a:t>sounds</a:t>
            </a:r>
            <a:r>
              <a:rPr lang="de-DE" dirty="0" smtClean="0"/>
              <a:t> easy, but </a:t>
            </a:r>
            <a:r>
              <a:rPr lang="de-DE" dirty="0" err="1" smtClean="0"/>
              <a:t>it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not!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35" y="1777395"/>
            <a:ext cx="6150015" cy="3762016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15" y="1228876"/>
            <a:ext cx="4651525" cy="4662843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192374" y="6131261"/>
            <a:ext cx="7831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/>
              <a:t>Friedlingstein</a:t>
            </a:r>
            <a:r>
              <a:rPr lang="de-DE" sz="1100" dirty="0"/>
              <a:t> et al. (2021), </a:t>
            </a:r>
            <a:r>
              <a:rPr lang="en-US" sz="1100" dirty="0"/>
              <a:t>Global Carbon Budget 2021, </a:t>
            </a:r>
            <a:r>
              <a:rPr lang="en-US" sz="1100" i="1" dirty="0"/>
              <a:t>Earth Syst. Sci. Data</a:t>
            </a:r>
          </a:p>
        </p:txBody>
      </p:sp>
    </p:spTree>
    <p:extLst>
      <p:ext uri="{BB962C8B-B14F-4D97-AF65-F5344CB8AC3E}">
        <p14:creationId xmlns:p14="http://schemas.microsoft.com/office/powerpoint/2010/main" val="236611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GHG </a:t>
            </a:r>
            <a:r>
              <a:rPr lang="de-DE" dirty="0" err="1" smtClean="0"/>
              <a:t>emissions</a:t>
            </a:r>
            <a:r>
              <a:rPr lang="de-DE" dirty="0" smtClean="0"/>
              <a:t> </a:t>
            </a:r>
            <a:r>
              <a:rPr lang="de-DE" dirty="0" err="1" smtClean="0"/>
              <a:t>accounting</a:t>
            </a:r>
            <a:r>
              <a:rPr lang="de-DE" dirty="0" smtClean="0"/>
              <a:t>  101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277" y="1267243"/>
            <a:ext cx="3519281" cy="4642456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609600" y="1163665"/>
            <a:ext cx="6215269" cy="50894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smtClean="0"/>
              <a:t>IPCC </a:t>
            </a:r>
            <a:r>
              <a:rPr lang="de-DE" dirty="0" err="1" smtClean="0"/>
              <a:t>Guidlines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National </a:t>
            </a:r>
            <a:r>
              <a:rPr lang="de-DE" dirty="0" err="1" smtClean="0"/>
              <a:t>Greenhouse</a:t>
            </a:r>
            <a:r>
              <a:rPr lang="de-DE" dirty="0" smtClean="0"/>
              <a:t> Gas </a:t>
            </a:r>
            <a:r>
              <a:rPr lang="de-DE" dirty="0" err="1" smtClean="0"/>
              <a:t>Inventories</a:t>
            </a:r>
            <a:r>
              <a:rPr lang="de-DE" dirty="0" smtClean="0"/>
              <a:t> </a:t>
            </a:r>
            <a:r>
              <a:rPr lang="de-DE" dirty="0" err="1" smtClean="0"/>
              <a:t>prvode</a:t>
            </a:r>
            <a:r>
              <a:rPr lang="de-DE" dirty="0" smtClean="0"/>
              <a:t> </a:t>
            </a:r>
            <a:r>
              <a:rPr lang="de-DE" dirty="0" err="1" smtClean="0"/>
              <a:t>methodological</a:t>
            </a:r>
            <a:r>
              <a:rPr lang="de-DE" dirty="0" smtClean="0"/>
              <a:t> </a:t>
            </a:r>
            <a:r>
              <a:rPr lang="de-DE" dirty="0" err="1" smtClean="0"/>
              <a:t>guidance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compilation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bottom-up</a:t>
            </a:r>
            <a:r>
              <a:rPr lang="de-DE" dirty="0" smtClean="0"/>
              <a:t> </a:t>
            </a:r>
            <a:r>
              <a:rPr lang="de-DE" dirty="0" err="1" smtClean="0"/>
              <a:t>inventories</a:t>
            </a:r>
            <a:r>
              <a:rPr lang="de-DE" dirty="0" smtClean="0"/>
              <a:t>:</a:t>
            </a:r>
          </a:p>
          <a:p>
            <a:r>
              <a:rPr lang="de-DE" i="1" dirty="0" smtClean="0"/>
              <a:t>Tier 1</a:t>
            </a:r>
            <a:r>
              <a:rPr lang="de-DE" dirty="0" smtClean="0"/>
              <a:t>:  Simple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methodology</a:t>
            </a:r>
            <a:r>
              <a:rPr lang="de-DE" dirty="0" smtClean="0"/>
              <a:t>, (global) </a:t>
            </a:r>
            <a:r>
              <a:rPr lang="de-DE" dirty="0" err="1" smtClean="0"/>
              <a:t>emission</a:t>
            </a:r>
            <a:r>
              <a:rPr lang="de-DE" dirty="0" smtClean="0"/>
              <a:t> </a:t>
            </a:r>
            <a:r>
              <a:rPr lang="de-DE" dirty="0" err="1" smtClean="0"/>
              <a:t>factors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parameters</a:t>
            </a:r>
            <a:r>
              <a:rPr lang="de-DE" dirty="0" smtClean="0"/>
              <a:t>;</a:t>
            </a:r>
          </a:p>
          <a:p>
            <a:r>
              <a:rPr lang="de-DE" i="1" dirty="0" smtClean="0"/>
              <a:t>Tier 2</a:t>
            </a:r>
            <a:r>
              <a:rPr lang="de-DE" dirty="0" smtClean="0"/>
              <a:t>: </a:t>
            </a:r>
            <a:r>
              <a:rPr lang="de-DE" dirty="0" err="1" smtClean="0"/>
              <a:t>Replace</a:t>
            </a:r>
            <a:r>
              <a:rPr lang="de-DE" dirty="0" smtClean="0"/>
              <a:t> </a:t>
            </a:r>
            <a:r>
              <a:rPr lang="de-DE" dirty="0" err="1" smtClean="0"/>
              <a:t>default</a:t>
            </a:r>
            <a:r>
              <a:rPr lang="de-DE" dirty="0" smtClean="0"/>
              <a:t> </a:t>
            </a:r>
            <a:r>
              <a:rPr lang="de-DE" dirty="0" err="1" smtClean="0"/>
              <a:t>values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country-specific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detailed</a:t>
            </a:r>
            <a:r>
              <a:rPr lang="de-DE" dirty="0" smtClean="0"/>
              <a:t> </a:t>
            </a:r>
            <a:r>
              <a:rPr lang="de-DE" dirty="0" err="1" smtClean="0"/>
              <a:t>calculations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activity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;</a:t>
            </a:r>
          </a:p>
          <a:p>
            <a:r>
              <a:rPr lang="de-DE" i="1" dirty="0" smtClean="0"/>
              <a:t>Tier 3</a:t>
            </a:r>
            <a:r>
              <a:rPr lang="de-DE" dirty="0" smtClean="0"/>
              <a:t>: </a:t>
            </a:r>
            <a:r>
              <a:rPr lang="de-DE" dirty="0" err="1" smtClean="0"/>
              <a:t>country-specific</a:t>
            </a:r>
            <a:r>
              <a:rPr lang="de-DE" dirty="0" smtClean="0"/>
              <a:t> </a:t>
            </a:r>
            <a:r>
              <a:rPr lang="de-DE" dirty="0" err="1" smtClean="0"/>
              <a:t>equations</a:t>
            </a:r>
            <a:r>
              <a:rPr lang="de-DE" dirty="0" smtClean="0"/>
              <a:t> für </a:t>
            </a:r>
            <a:r>
              <a:rPr lang="de-DE" dirty="0" err="1" smtClean="0"/>
              <a:t>calculating</a:t>
            </a:r>
            <a:r>
              <a:rPr lang="de-DE" dirty="0" smtClean="0"/>
              <a:t> </a:t>
            </a:r>
            <a:r>
              <a:rPr lang="de-DE" dirty="0" err="1" smtClean="0"/>
              <a:t>emissions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details</a:t>
            </a:r>
            <a:r>
              <a:rPr lang="de-DE" dirty="0" smtClean="0"/>
              <a:t> </a:t>
            </a:r>
            <a:r>
              <a:rPr lang="de-DE" dirty="0" err="1" smtClean="0"/>
              <a:t>regarding</a:t>
            </a:r>
            <a:r>
              <a:rPr lang="de-DE" dirty="0" smtClean="0"/>
              <a:t> </a:t>
            </a:r>
            <a:r>
              <a:rPr lang="de-DE" dirty="0" err="1" smtClean="0"/>
              <a:t>activity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, </a:t>
            </a:r>
            <a:r>
              <a:rPr lang="de-DE" dirty="0" err="1" smtClean="0"/>
              <a:t>technologies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practices</a:t>
            </a:r>
            <a:r>
              <a:rPr lang="de-DE" dirty="0" smtClean="0"/>
              <a:t>.</a:t>
            </a:r>
          </a:p>
          <a:p>
            <a:r>
              <a:rPr lang="de-DE" dirty="0" smtClean="0"/>
              <a:t>Tier 2 &amp; Tier 3 </a:t>
            </a:r>
            <a:r>
              <a:rPr lang="de-DE" dirty="0" err="1" smtClean="0"/>
              <a:t>are</a:t>
            </a:r>
            <a:r>
              <a:rPr lang="de-DE" dirty="0" smtClean="0"/>
              <a:t> also </a:t>
            </a:r>
            <a:r>
              <a:rPr lang="de-DE" dirty="0" err="1" smtClean="0"/>
              <a:t>called</a:t>
            </a:r>
            <a:r>
              <a:rPr lang="de-DE" dirty="0" smtClean="0"/>
              <a:t> </a:t>
            </a:r>
            <a:r>
              <a:rPr lang="de-DE" dirty="0" err="1" smtClean="0"/>
              <a:t>higher</a:t>
            </a:r>
            <a:r>
              <a:rPr lang="de-DE" dirty="0" smtClean="0"/>
              <a:t>-tier </a:t>
            </a:r>
            <a:r>
              <a:rPr lang="de-DE" dirty="0" err="1" smtClean="0"/>
              <a:t>methods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5211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Tracking </a:t>
            </a:r>
            <a:r>
              <a:rPr lang="de-DE" dirty="0" err="1" smtClean="0"/>
              <a:t>progress</a:t>
            </a:r>
            <a:r>
              <a:rPr lang="de-DE" dirty="0" smtClean="0"/>
              <a:t> in national, regional </a:t>
            </a:r>
            <a:r>
              <a:rPr lang="de-DE" dirty="0" err="1" smtClean="0"/>
              <a:t>and</a:t>
            </a:r>
            <a:r>
              <a:rPr lang="de-DE" dirty="0" smtClean="0"/>
              <a:t> global GHG </a:t>
            </a:r>
            <a:r>
              <a:rPr lang="de-DE" dirty="0" err="1" smtClean="0"/>
              <a:t>emissions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critical</a:t>
            </a:r>
            <a:r>
              <a:rPr lang="de-DE" dirty="0" smtClean="0"/>
              <a:t>, but high-quality </a:t>
            </a:r>
            <a:r>
              <a:rPr lang="de-DE" dirty="0" err="1" smtClean="0"/>
              <a:t>inventories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still </a:t>
            </a:r>
            <a:r>
              <a:rPr lang="de-DE" dirty="0" err="1" smtClean="0"/>
              <a:t>quite</a:t>
            </a:r>
            <a:r>
              <a:rPr lang="de-DE" dirty="0" smtClean="0"/>
              <a:t> rare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17893"/>
            <a:ext cx="5486400" cy="5089488"/>
          </a:xfrm>
        </p:spPr>
        <p:txBody>
          <a:bodyPr>
            <a:normAutofit/>
          </a:bodyPr>
          <a:lstStyle/>
          <a:p>
            <a:r>
              <a:rPr lang="de-DE" dirty="0" smtClean="0"/>
              <a:t>UNFCCC </a:t>
            </a:r>
            <a:r>
              <a:rPr lang="de-DE" dirty="0" err="1" smtClean="0"/>
              <a:t>only</a:t>
            </a:r>
            <a:r>
              <a:rPr lang="de-DE" dirty="0" smtClean="0"/>
              <a:t> </a:t>
            </a:r>
            <a:r>
              <a:rPr lang="de-DE" dirty="0" err="1" smtClean="0"/>
              <a:t>imposes</a:t>
            </a:r>
            <a:r>
              <a:rPr lang="de-DE" dirty="0" smtClean="0"/>
              <a:t> stringent </a:t>
            </a:r>
            <a:r>
              <a:rPr lang="de-DE" dirty="0" err="1" smtClean="0"/>
              <a:t>reporting</a:t>
            </a:r>
            <a:r>
              <a:rPr lang="de-DE" dirty="0" smtClean="0"/>
              <a:t> </a:t>
            </a:r>
            <a:r>
              <a:rPr lang="de-DE" dirty="0" err="1" smtClean="0"/>
              <a:t>obligations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Annex-I countries </a:t>
            </a:r>
            <a:r>
              <a:rPr lang="de-DE" dirty="0" err="1" smtClean="0"/>
              <a:t>and</a:t>
            </a:r>
            <a:r>
              <a:rPr lang="de-DE" dirty="0" smtClean="0"/>
              <a:t> Europe: </a:t>
            </a:r>
          </a:p>
          <a:p>
            <a:pPr lvl="1"/>
            <a:r>
              <a:rPr lang="de-DE" dirty="0" smtClean="0"/>
              <a:t>1990 – </a:t>
            </a:r>
            <a:r>
              <a:rPr lang="de-DE" dirty="0" err="1" smtClean="0"/>
              <a:t>today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2-year </a:t>
            </a:r>
            <a:r>
              <a:rPr lang="de-DE" dirty="0" err="1" smtClean="0"/>
              <a:t>reporting</a:t>
            </a:r>
            <a:r>
              <a:rPr lang="de-DE" dirty="0" smtClean="0"/>
              <a:t> lag</a:t>
            </a:r>
          </a:p>
          <a:p>
            <a:r>
              <a:rPr lang="en-US" dirty="0" smtClean="0"/>
              <a:t>Non-Annex I countries submit National </a:t>
            </a:r>
            <a:r>
              <a:rPr lang="en-US" dirty="0"/>
              <a:t>Communications and </a:t>
            </a:r>
            <a:r>
              <a:rPr lang="en-US" dirty="0" smtClean="0"/>
              <a:t>Biennial Update </a:t>
            </a:r>
            <a:r>
              <a:rPr lang="en-US" dirty="0"/>
              <a:t>Reports (</a:t>
            </a:r>
            <a:r>
              <a:rPr lang="en-US" dirty="0" smtClean="0"/>
              <a:t>BURs)</a:t>
            </a:r>
          </a:p>
          <a:p>
            <a:pPr lvl="1"/>
            <a:r>
              <a:rPr lang="en-US" sz="1900" dirty="0"/>
              <a:t>first BUR submitted should cover the inventory for the year no more than 4 years prior to the submission data, and subsequent BURs should be submitted every 2 years</a:t>
            </a:r>
            <a:endParaRPr lang="en-US" sz="1900" dirty="0"/>
          </a:p>
          <a:p>
            <a:pPr lvl="1"/>
            <a:r>
              <a:rPr lang="de-DE" sz="1900" dirty="0" err="1"/>
              <a:t>Exceptions</a:t>
            </a:r>
            <a:r>
              <a:rPr lang="de-DE" sz="1900" dirty="0"/>
              <a:t> </a:t>
            </a:r>
            <a:r>
              <a:rPr lang="de-DE" sz="1900" dirty="0" err="1"/>
              <a:t>for</a:t>
            </a:r>
            <a:r>
              <a:rPr lang="de-DE" sz="1900" dirty="0"/>
              <a:t> LDCs</a:t>
            </a:r>
          </a:p>
          <a:p>
            <a:pPr lvl="1"/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an </a:t>
            </a:r>
            <a:r>
              <a:rPr lang="de-DE" dirty="0" err="1" smtClean="0"/>
              <a:t>inventory</a:t>
            </a:r>
            <a:r>
              <a:rPr lang="de-DE" dirty="0" smtClean="0"/>
              <a:t> at least after 2 </a:t>
            </a:r>
            <a:r>
              <a:rPr lang="de-DE" dirty="0" err="1" smtClean="0"/>
              <a:t>years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all 197 UNFCCC countries, but </a:t>
            </a:r>
            <a:r>
              <a:rPr lang="de-DE" dirty="0" err="1" smtClean="0"/>
              <a:t>there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</a:t>
            </a:r>
          </a:p>
          <a:p>
            <a:r>
              <a:rPr lang="de-DE" dirty="0" smtClean="0"/>
              <a:t>&gt;150 countries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lacking</a:t>
            </a:r>
            <a:r>
              <a:rPr lang="de-DE" dirty="0" smtClean="0"/>
              <a:t> time </a:t>
            </a:r>
            <a:r>
              <a:rPr lang="de-DE" dirty="0" err="1" smtClean="0"/>
              <a:t>series</a:t>
            </a:r>
            <a:endParaRPr lang="de-DE" dirty="0" smtClean="0"/>
          </a:p>
          <a:p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l="16786" r="1871"/>
          <a:stretch/>
        </p:blipFill>
        <p:spPr>
          <a:xfrm>
            <a:off x="6552461" y="1521827"/>
            <a:ext cx="5118707" cy="3867355"/>
          </a:xfrm>
          <a:prstGeom prst="rect">
            <a:avLst/>
          </a:prstGeom>
        </p:spPr>
      </p:pic>
      <p:sp>
        <p:nvSpPr>
          <p:cNvPr id="4" name="Abgerundetes Rechteck 3"/>
          <p:cNvSpPr/>
          <p:nvPr/>
        </p:nvSpPr>
        <p:spPr>
          <a:xfrm>
            <a:off x="1280347" y="1437254"/>
            <a:ext cx="8627165" cy="37194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4267" dirty="0" err="1">
                <a:solidFill>
                  <a:schemeClr val="tx1"/>
                </a:solidFill>
              </a:rPr>
              <a:t>We</a:t>
            </a:r>
            <a:r>
              <a:rPr lang="de-DE" sz="4267" dirty="0">
                <a:solidFill>
                  <a:schemeClr val="tx1"/>
                </a:solidFill>
              </a:rPr>
              <a:t> </a:t>
            </a:r>
            <a:r>
              <a:rPr lang="de-DE" sz="4267" dirty="0" err="1">
                <a:solidFill>
                  <a:schemeClr val="tx1"/>
                </a:solidFill>
              </a:rPr>
              <a:t>are</a:t>
            </a:r>
            <a:r>
              <a:rPr lang="de-DE" sz="4267" dirty="0">
                <a:solidFill>
                  <a:schemeClr val="tx1"/>
                </a:solidFill>
              </a:rPr>
              <a:t> not in a </a:t>
            </a:r>
            <a:r>
              <a:rPr lang="de-DE" sz="4267" dirty="0" err="1">
                <a:solidFill>
                  <a:schemeClr val="tx1"/>
                </a:solidFill>
              </a:rPr>
              <a:t>good</a:t>
            </a:r>
            <a:r>
              <a:rPr lang="de-DE" sz="4267" dirty="0">
                <a:solidFill>
                  <a:schemeClr val="tx1"/>
                </a:solidFill>
              </a:rPr>
              <a:t> </a:t>
            </a:r>
            <a:r>
              <a:rPr lang="de-DE" sz="4267" dirty="0" err="1">
                <a:solidFill>
                  <a:schemeClr val="tx1"/>
                </a:solidFill>
              </a:rPr>
              <a:t>position</a:t>
            </a:r>
            <a:r>
              <a:rPr lang="de-DE" sz="4267" dirty="0">
                <a:solidFill>
                  <a:schemeClr val="tx1"/>
                </a:solidFill>
              </a:rPr>
              <a:t> </a:t>
            </a:r>
            <a:r>
              <a:rPr lang="de-DE" sz="4267" dirty="0" err="1">
                <a:solidFill>
                  <a:schemeClr val="tx1"/>
                </a:solidFill>
              </a:rPr>
              <a:t>to</a:t>
            </a:r>
            <a:r>
              <a:rPr lang="de-DE" sz="4267" dirty="0">
                <a:solidFill>
                  <a:schemeClr val="tx1"/>
                </a:solidFill>
              </a:rPr>
              <a:t> </a:t>
            </a:r>
            <a:r>
              <a:rPr lang="de-DE" sz="4267" dirty="0" err="1">
                <a:solidFill>
                  <a:schemeClr val="tx1"/>
                </a:solidFill>
              </a:rPr>
              <a:t>track</a:t>
            </a:r>
            <a:r>
              <a:rPr lang="de-DE" sz="4267" dirty="0">
                <a:solidFill>
                  <a:schemeClr val="tx1"/>
                </a:solidFill>
              </a:rPr>
              <a:t> GHG </a:t>
            </a:r>
            <a:r>
              <a:rPr lang="de-DE" sz="4267" dirty="0" err="1">
                <a:solidFill>
                  <a:schemeClr val="tx1"/>
                </a:solidFill>
              </a:rPr>
              <a:t>emissions</a:t>
            </a:r>
            <a:r>
              <a:rPr lang="de-DE" sz="4267" dirty="0">
                <a:solidFill>
                  <a:schemeClr val="tx1"/>
                </a:solidFill>
              </a:rPr>
              <a:t> at a global </a:t>
            </a:r>
            <a:r>
              <a:rPr lang="de-DE" sz="4267" dirty="0" err="1">
                <a:solidFill>
                  <a:schemeClr val="tx1"/>
                </a:solidFill>
              </a:rPr>
              <a:t>level</a:t>
            </a:r>
            <a:r>
              <a:rPr lang="de-DE" sz="4267" dirty="0">
                <a:solidFill>
                  <a:schemeClr val="tx1"/>
                </a:solidFill>
              </a:rPr>
              <a:t>. </a:t>
            </a:r>
            <a:r>
              <a:rPr lang="de-DE" sz="4267" dirty="0" err="1">
                <a:solidFill>
                  <a:schemeClr val="tx1"/>
                </a:solidFill>
              </a:rPr>
              <a:t>Have</a:t>
            </a:r>
            <a:r>
              <a:rPr lang="de-DE" sz="4267" dirty="0">
                <a:solidFill>
                  <a:schemeClr val="tx1"/>
                </a:solidFill>
              </a:rPr>
              <a:t> </a:t>
            </a:r>
            <a:r>
              <a:rPr lang="de-DE" sz="4267" dirty="0" err="1">
                <a:solidFill>
                  <a:schemeClr val="tx1"/>
                </a:solidFill>
              </a:rPr>
              <a:t>to</a:t>
            </a:r>
            <a:r>
              <a:rPr lang="de-DE" sz="4267" dirty="0">
                <a:solidFill>
                  <a:schemeClr val="tx1"/>
                </a:solidFill>
              </a:rPr>
              <a:t> </a:t>
            </a:r>
            <a:r>
              <a:rPr lang="de-DE" sz="4267" dirty="0" err="1">
                <a:solidFill>
                  <a:schemeClr val="tx1"/>
                </a:solidFill>
              </a:rPr>
              <a:t>rely</a:t>
            </a:r>
            <a:r>
              <a:rPr lang="de-DE" sz="4267" dirty="0">
                <a:solidFill>
                  <a:schemeClr val="tx1"/>
                </a:solidFill>
              </a:rPr>
              <a:t> on </a:t>
            </a:r>
            <a:r>
              <a:rPr lang="de-DE" sz="4267" dirty="0" err="1">
                <a:solidFill>
                  <a:schemeClr val="tx1"/>
                </a:solidFill>
              </a:rPr>
              <a:t>much</a:t>
            </a:r>
            <a:r>
              <a:rPr lang="de-DE" sz="4267" dirty="0">
                <a:solidFill>
                  <a:schemeClr val="tx1"/>
                </a:solidFill>
              </a:rPr>
              <a:t> simpler, global GHG </a:t>
            </a:r>
            <a:r>
              <a:rPr lang="de-DE" sz="4267" dirty="0" err="1">
                <a:solidFill>
                  <a:schemeClr val="tx1"/>
                </a:solidFill>
              </a:rPr>
              <a:t>emissions</a:t>
            </a:r>
            <a:r>
              <a:rPr lang="de-DE" sz="4267" dirty="0">
                <a:solidFill>
                  <a:schemeClr val="tx1"/>
                </a:solidFill>
              </a:rPr>
              <a:t> </a:t>
            </a:r>
            <a:r>
              <a:rPr lang="de-DE" sz="4267" dirty="0" err="1">
                <a:solidFill>
                  <a:schemeClr val="tx1"/>
                </a:solidFill>
              </a:rPr>
              <a:t>inventories</a:t>
            </a:r>
            <a:r>
              <a:rPr lang="de-DE" sz="4267" dirty="0">
                <a:solidFill>
                  <a:schemeClr val="tx1"/>
                </a:solidFill>
              </a:rPr>
              <a:t> such </a:t>
            </a:r>
            <a:r>
              <a:rPr lang="de-DE" sz="4267" dirty="0" err="1">
                <a:solidFill>
                  <a:schemeClr val="tx1"/>
                </a:solidFill>
              </a:rPr>
              <a:t>as</a:t>
            </a:r>
            <a:r>
              <a:rPr lang="de-DE" sz="4267" dirty="0">
                <a:solidFill>
                  <a:schemeClr val="tx1"/>
                </a:solidFill>
              </a:rPr>
              <a:t> EDGAR, PRIMAP </a:t>
            </a:r>
            <a:r>
              <a:rPr lang="de-DE" sz="4267" dirty="0" err="1">
                <a:solidFill>
                  <a:schemeClr val="tx1"/>
                </a:solidFill>
              </a:rPr>
              <a:t>or</a:t>
            </a:r>
            <a:r>
              <a:rPr lang="de-DE" sz="4267" dirty="0">
                <a:solidFill>
                  <a:schemeClr val="tx1"/>
                </a:solidFill>
              </a:rPr>
              <a:t> CAIT</a:t>
            </a:r>
            <a:endParaRPr lang="en-US" sz="4267" dirty="0">
              <a:solidFill>
                <a:schemeClr val="tx1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673331" y="6087185"/>
            <a:ext cx="10310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Minx</a:t>
            </a:r>
            <a:r>
              <a:rPr lang="en-GB" sz="1050" dirty="0"/>
              <a:t>, J. C. </a:t>
            </a:r>
            <a:r>
              <a:rPr lang="en-GB" sz="1050" i="1" dirty="0"/>
              <a:t>et al.</a:t>
            </a:r>
            <a:r>
              <a:rPr lang="en-GB" sz="1050" dirty="0"/>
              <a:t> A comprehensive dataset for global, regional and national greenhouse gas emissions by sector 1970-2019. </a:t>
            </a:r>
            <a:r>
              <a:rPr lang="en-GB" sz="1050" i="1" dirty="0"/>
              <a:t>Earth System Science Data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10.5194/essd-2021-228</a:t>
            </a:r>
            <a:r>
              <a:rPr lang="en-GB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16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Innovation 1: </a:t>
            </a:r>
            <a:r>
              <a:rPr lang="de-DE" dirty="0" err="1" smtClean="0"/>
              <a:t>For</a:t>
            </a:r>
            <a:r>
              <a:rPr lang="de-DE" dirty="0" smtClean="0"/>
              <a:t> AR6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compiled</a:t>
            </a:r>
            <a:r>
              <a:rPr lang="de-DE" dirty="0" smtClean="0"/>
              <a:t> a </a:t>
            </a:r>
            <a:r>
              <a:rPr lang="de-DE" dirty="0" err="1" smtClean="0"/>
              <a:t>comprehensive</a:t>
            </a:r>
            <a:r>
              <a:rPr lang="de-DE" dirty="0" smtClean="0"/>
              <a:t>, </a:t>
            </a:r>
            <a:r>
              <a:rPr lang="de-DE" dirty="0" err="1" smtClean="0"/>
              <a:t>synthetic</a:t>
            </a:r>
            <a:r>
              <a:rPr lang="de-DE" dirty="0" smtClean="0"/>
              <a:t>, </a:t>
            </a:r>
            <a:r>
              <a:rPr lang="de-DE" dirty="0" err="1" smtClean="0"/>
              <a:t>publicly</a:t>
            </a:r>
            <a:r>
              <a:rPr lang="de-DE" dirty="0" smtClean="0"/>
              <a:t> </a:t>
            </a:r>
            <a:r>
              <a:rPr lang="de-DE" dirty="0" err="1" smtClean="0"/>
              <a:t>available</a:t>
            </a:r>
            <a:r>
              <a:rPr lang="de-DE" dirty="0" smtClean="0"/>
              <a:t> </a:t>
            </a:r>
            <a:r>
              <a:rPr lang="de-DE" dirty="0" err="1" smtClean="0"/>
              <a:t>dataset</a:t>
            </a:r>
            <a:r>
              <a:rPr lang="de-DE" dirty="0" smtClean="0"/>
              <a:t> on all </a:t>
            </a:r>
            <a:r>
              <a:rPr lang="de-DE" dirty="0" err="1" smtClean="0"/>
              <a:t>major</a:t>
            </a:r>
            <a:r>
              <a:rPr lang="de-DE" dirty="0" smtClean="0"/>
              <a:t> GHG </a:t>
            </a:r>
            <a:r>
              <a:rPr lang="de-DE" dirty="0" err="1" smtClean="0"/>
              <a:t>emissions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17893"/>
            <a:ext cx="6092952" cy="5089488"/>
          </a:xfrm>
        </p:spPr>
        <p:txBody>
          <a:bodyPr/>
          <a:lstStyle/>
          <a:p>
            <a:r>
              <a:rPr lang="de-DE" sz="2400" dirty="0" smtClean="0"/>
              <a:t>Data </a:t>
            </a:r>
            <a:r>
              <a:rPr lang="de-DE" sz="2400" dirty="0" err="1" smtClean="0"/>
              <a:t>Sources</a:t>
            </a:r>
            <a:r>
              <a:rPr lang="de-DE" sz="2400" dirty="0" smtClean="0"/>
              <a:t>: EDGARv6, GCP2020</a:t>
            </a:r>
          </a:p>
          <a:p>
            <a:r>
              <a:rPr lang="de-DE" sz="2400" dirty="0" smtClean="0"/>
              <a:t>Gases </a:t>
            </a:r>
            <a:r>
              <a:rPr lang="de-DE" sz="2400" dirty="0" err="1" smtClean="0"/>
              <a:t>covered</a:t>
            </a:r>
            <a:r>
              <a:rPr lang="de-DE" sz="2400" dirty="0" smtClean="0"/>
              <a:t>: CO2-FFI; CO2-LULUCF; CH4, N20; F-gases (HFCs, PFCs, SF6, NH3)</a:t>
            </a:r>
          </a:p>
          <a:p>
            <a:r>
              <a:rPr lang="de-DE" sz="2400" dirty="0" smtClean="0"/>
              <a:t>5/10 </a:t>
            </a:r>
            <a:r>
              <a:rPr lang="de-DE" sz="2400" dirty="0" err="1" smtClean="0"/>
              <a:t>regions</a:t>
            </a:r>
            <a:r>
              <a:rPr lang="de-DE" sz="2400" dirty="0" smtClean="0"/>
              <a:t>, 228 countries</a:t>
            </a:r>
          </a:p>
          <a:p>
            <a:r>
              <a:rPr lang="de-DE" sz="2400" dirty="0" smtClean="0"/>
              <a:t>5/27 </a:t>
            </a:r>
            <a:r>
              <a:rPr lang="de-DE" sz="2400" dirty="0" err="1" smtClean="0"/>
              <a:t>sectors</a:t>
            </a:r>
            <a:endParaRPr lang="de-DE" sz="2400" dirty="0" smtClean="0"/>
          </a:p>
          <a:p>
            <a:r>
              <a:rPr lang="de-DE" sz="2400" dirty="0" err="1" smtClean="0"/>
              <a:t>Available</a:t>
            </a:r>
            <a:r>
              <a:rPr lang="de-DE" sz="2400" dirty="0" smtClean="0"/>
              <a:t> at: </a:t>
            </a:r>
            <a:r>
              <a:rPr lang="de-DE" sz="1900" dirty="0" smtClean="0">
                <a:hlinkClick r:id="rId2"/>
              </a:rPr>
              <a:t>https://zenodo.org/record/5053056#.YbGNAroo82w</a:t>
            </a:r>
            <a:endParaRPr lang="en-US" sz="19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11754" t="10455" r="11580" b="4748"/>
          <a:stretch/>
        </p:blipFill>
        <p:spPr>
          <a:xfrm>
            <a:off x="6483047" y="1760793"/>
            <a:ext cx="5331581" cy="33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6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Innovation 2 – </a:t>
            </a:r>
            <a:r>
              <a:rPr lang="de-DE" dirty="0" err="1" smtClean="0"/>
              <a:t>uncertainties</a:t>
            </a:r>
            <a:r>
              <a:rPr lang="de-DE" dirty="0" smtClean="0"/>
              <a:t> </a:t>
            </a:r>
            <a:r>
              <a:rPr lang="de-DE" dirty="0" err="1" smtClean="0"/>
              <a:t>assessment</a:t>
            </a:r>
            <a:r>
              <a:rPr lang="de-DE" dirty="0" smtClean="0"/>
              <a:t>: 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emission</a:t>
            </a:r>
            <a:r>
              <a:rPr lang="de-DE" dirty="0" smtClean="0"/>
              <a:t> </a:t>
            </a:r>
            <a:r>
              <a:rPr lang="de-DE" dirty="0" err="1" smtClean="0"/>
              <a:t>estimates</a:t>
            </a:r>
            <a:r>
              <a:rPr lang="de-DE" dirty="0" smtClean="0"/>
              <a:t> </a:t>
            </a:r>
            <a:r>
              <a:rPr lang="de-DE" dirty="0" err="1" smtClean="0"/>
              <a:t>differ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why</a:t>
            </a:r>
            <a:r>
              <a:rPr lang="de-DE" dirty="0" smtClean="0"/>
              <a:t> </a:t>
            </a:r>
            <a:r>
              <a:rPr lang="de-DE" dirty="0" err="1" smtClean="0"/>
              <a:t>they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uncertain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09600" y="1017893"/>
            <a:ext cx="5246875" cy="5089488"/>
          </a:xfrm>
        </p:spPr>
        <p:txBody>
          <a:bodyPr>
            <a:normAutofit/>
          </a:bodyPr>
          <a:lstStyle/>
          <a:p>
            <a:r>
              <a:rPr lang="de-DE" dirty="0" err="1" smtClean="0"/>
              <a:t>Uncertainties</a:t>
            </a:r>
            <a:r>
              <a:rPr lang="de-DE" dirty="0" smtClean="0"/>
              <a:t> </a:t>
            </a:r>
            <a:r>
              <a:rPr lang="de-DE" dirty="0" err="1" smtClean="0"/>
              <a:t>arise</a:t>
            </a:r>
            <a:r>
              <a:rPr lang="de-DE" dirty="0" smtClean="0"/>
              <a:t>, </a:t>
            </a:r>
            <a:r>
              <a:rPr lang="de-DE" dirty="0" err="1" smtClean="0"/>
              <a:t>because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Processes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not </a:t>
            </a:r>
            <a:r>
              <a:rPr lang="de-DE" dirty="0" err="1" smtClean="0"/>
              <a:t>sufficiently</a:t>
            </a:r>
            <a:r>
              <a:rPr lang="de-DE" dirty="0" smtClean="0"/>
              <a:t> </a:t>
            </a:r>
            <a:r>
              <a:rPr lang="de-DE" dirty="0" err="1" smtClean="0"/>
              <a:t>understood</a:t>
            </a:r>
            <a:r>
              <a:rPr lang="de-DE" dirty="0" smtClean="0"/>
              <a:t> (</a:t>
            </a:r>
            <a:r>
              <a:rPr lang="de-DE" dirty="0" err="1" smtClean="0"/>
              <a:t>scientific</a:t>
            </a:r>
            <a:r>
              <a:rPr lang="de-DE" dirty="0" smtClean="0"/>
              <a:t> </a:t>
            </a:r>
            <a:r>
              <a:rPr lang="de-DE" dirty="0" err="1" smtClean="0"/>
              <a:t>uncertainty</a:t>
            </a:r>
            <a:r>
              <a:rPr lang="de-DE" dirty="0" smtClean="0"/>
              <a:t>)</a:t>
            </a:r>
          </a:p>
          <a:p>
            <a:pPr lvl="1"/>
            <a:r>
              <a:rPr lang="de-DE" dirty="0" err="1" smtClean="0"/>
              <a:t>Incomplete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unknown</a:t>
            </a:r>
            <a:r>
              <a:rPr lang="de-DE" dirty="0" smtClean="0"/>
              <a:t> </a:t>
            </a:r>
            <a:r>
              <a:rPr lang="de-DE" dirty="0" err="1" smtClean="0"/>
              <a:t>parameter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well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estimation</a:t>
            </a:r>
            <a:r>
              <a:rPr lang="de-DE" dirty="0" smtClean="0"/>
              <a:t> </a:t>
            </a:r>
            <a:r>
              <a:rPr lang="de-DE" dirty="0" err="1" smtClean="0"/>
              <a:t>uncertainties</a:t>
            </a:r>
            <a:endParaRPr lang="de-DE" dirty="0" smtClean="0"/>
          </a:p>
          <a:p>
            <a:r>
              <a:rPr lang="de-DE" dirty="0" smtClean="0"/>
              <a:t>BUT: </a:t>
            </a:r>
            <a:r>
              <a:rPr lang="de-DE" dirty="0" err="1" smtClean="0"/>
              <a:t>observed</a:t>
            </a:r>
            <a:r>
              <a:rPr lang="de-DE" dirty="0" smtClean="0"/>
              <a:t> </a:t>
            </a:r>
            <a:r>
              <a:rPr lang="de-DE" dirty="0" err="1" smtClean="0"/>
              <a:t>variability</a:t>
            </a:r>
            <a:r>
              <a:rPr lang="de-DE" dirty="0" smtClean="0"/>
              <a:t> </a:t>
            </a:r>
            <a:r>
              <a:rPr lang="de-DE" dirty="0" err="1" smtClean="0"/>
              <a:t>across</a:t>
            </a:r>
            <a:r>
              <a:rPr lang="de-DE" dirty="0" smtClean="0"/>
              <a:t> </a:t>
            </a:r>
            <a:r>
              <a:rPr lang="de-DE" dirty="0" err="1" smtClean="0"/>
              <a:t>datasets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not </a:t>
            </a:r>
            <a:r>
              <a:rPr lang="de-DE" dirty="0" err="1" smtClean="0"/>
              <a:t>necessarily</a:t>
            </a:r>
            <a:r>
              <a:rPr lang="de-DE" dirty="0" smtClean="0"/>
              <a:t> </a:t>
            </a:r>
            <a:r>
              <a:rPr lang="de-DE" dirty="0" err="1" smtClean="0"/>
              <a:t>generic</a:t>
            </a:r>
            <a:r>
              <a:rPr lang="de-DE" dirty="0" smtClean="0"/>
              <a:t> </a:t>
            </a:r>
            <a:r>
              <a:rPr lang="de-DE" dirty="0" err="1" smtClean="0"/>
              <a:t>uncertainty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: </a:t>
            </a:r>
            <a:r>
              <a:rPr lang="de-DE" dirty="0" err="1" smtClean="0"/>
              <a:t>provide</a:t>
            </a:r>
            <a:r>
              <a:rPr lang="de-DE" dirty="0" smtClean="0"/>
              <a:t> global expert </a:t>
            </a:r>
            <a:r>
              <a:rPr lang="de-DE" dirty="0" err="1" smtClean="0"/>
              <a:t>judgement</a:t>
            </a:r>
            <a:r>
              <a:rPr lang="de-DE" dirty="0" smtClean="0"/>
              <a:t> on </a:t>
            </a:r>
            <a:r>
              <a:rPr lang="de-DE" dirty="0" err="1" smtClean="0"/>
              <a:t>uncertainties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(</a:t>
            </a:r>
            <a:r>
              <a:rPr lang="de-DE" dirty="0" err="1" smtClean="0"/>
              <a:t>groups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) </a:t>
            </a:r>
            <a:r>
              <a:rPr lang="de-DE" dirty="0" err="1" smtClean="0"/>
              <a:t>gases</a:t>
            </a:r>
            <a:r>
              <a:rPr lang="de-DE" dirty="0" smtClean="0"/>
              <a:t> </a:t>
            </a:r>
            <a:r>
              <a:rPr lang="de-DE" dirty="0" err="1" smtClean="0"/>
              <a:t>considering</a:t>
            </a:r>
            <a:r>
              <a:rPr lang="de-DE" dirty="0" smtClean="0"/>
              <a:t> multiple </a:t>
            </a:r>
            <a:r>
              <a:rPr lang="de-DE" dirty="0" err="1" smtClean="0"/>
              <a:t>lines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evidence</a:t>
            </a:r>
            <a:r>
              <a:rPr lang="de-DE" dirty="0" smtClean="0"/>
              <a:t>:</a:t>
            </a:r>
          </a:p>
          <a:p>
            <a:pPr lvl="1"/>
            <a:r>
              <a:rPr lang="de-DE" dirty="0" err="1" smtClean="0"/>
              <a:t>Inventory</a:t>
            </a:r>
            <a:r>
              <a:rPr lang="de-DE" dirty="0" smtClean="0"/>
              <a:t> </a:t>
            </a:r>
            <a:r>
              <a:rPr lang="de-DE" dirty="0" err="1" smtClean="0"/>
              <a:t>comparisons</a:t>
            </a:r>
            <a:r>
              <a:rPr lang="de-DE" dirty="0" smtClean="0"/>
              <a:t>;</a:t>
            </a:r>
          </a:p>
          <a:p>
            <a:pPr lvl="1"/>
            <a:r>
              <a:rPr lang="de-DE" dirty="0" smtClean="0"/>
              <a:t>Top-down/</a:t>
            </a:r>
            <a:r>
              <a:rPr lang="de-DE" dirty="0" err="1" smtClean="0"/>
              <a:t>bottom-up</a:t>
            </a:r>
            <a:r>
              <a:rPr lang="de-DE" dirty="0" smtClean="0"/>
              <a:t> </a:t>
            </a:r>
            <a:r>
              <a:rPr lang="de-DE" dirty="0" err="1" smtClean="0"/>
              <a:t>inventory</a:t>
            </a:r>
            <a:r>
              <a:rPr lang="de-DE" dirty="0" smtClean="0"/>
              <a:t> </a:t>
            </a:r>
            <a:r>
              <a:rPr lang="de-DE" dirty="0" err="1" smtClean="0"/>
              <a:t>comparisons</a:t>
            </a:r>
            <a:endParaRPr lang="de-DE" dirty="0" smtClean="0"/>
          </a:p>
          <a:p>
            <a:pPr lvl="1"/>
            <a:r>
              <a:rPr lang="de-DE" dirty="0" err="1" smtClean="0"/>
              <a:t>Uncertainties</a:t>
            </a:r>
            <a:r>
              <a:rPr lang="de-DE" dirty="0" smtClean="0"/>
              <a:t> </a:t>
            </a:r>
            <a:r>
              <a:rPr lang="de-DE" dirty="0" err="1" smtClean="0"/>
              <a:t>literature</a:t>
            </a:r>
            <a:r>
              <a:rPr lang="de-DE" dirty="0" smtClean="0"/>
              <a:t> incl. </a:t>
            </a:r>
            <a:r>
              <a:rPr lang="de-DE" dirty="0" err="1" smtClean="0"/>
              <a:t>error</a:t>
            </a:r>
            <a:r>
              <a:rPr lang="de-DE" dirty="0" smtClean="0"/>
              <a:t> </a:t>
            </a:r>
            <a:r>
              <a:rPr lang="de-DE" dirty="0" err="1" smtClean="0"/>
              <a:t>propagation</a:t>
            </a:r>
            <a:r>
              <a:rPr lang="de-DE" dirty="0" smtClean="0"/>
              <a:t> </a:t>
            </a:r>
            <a:r>
              <a:rPr lang="de-DE" dirty="0" err="1" smtClean="0"/>
              <a:t>as</a:t>
            </a:r>
            <a:r>
              <a:rPr lang="de-DE" dirty="0" smtClean="0"/>
              <a:t> in IPCC Guidelines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21"/>
          <a:stretch/>
        </p:blipFill>
        <p:spPr>
          <a:xfrm>
            <a:off x="5866154" y="1800783"/>
            <a:ext cx="6325847" cy="36068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73331" y="6028994"/>
            <a:ext cx="10310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 smtClean="0"/>
              <a:t>Minx</a:t>
            </a:r>
            <a:r>
              <a:rPr lang="en-GB" sz="1050" dirty="0"/>
              <a:t>, J. C. </a:t>
            </a:r>
            <a:r>
              <a:rPr lang="en-GB" sz="1050" i="1" dirty="0"/>
              <a:t>et al.</a:t>
            </a:r>
            <a:r>
              <a:rPr lang="en-GB" sz="1050" dirty="0"/>
              <a:t> A comprehensive dataset for global, regional and national greenhouse gas emissions by sector 1970-2019. </a:t>
            </a:r>
            <a:r>
              <a:rPr lang="en-GB" sz="1050" i="1" dirty="0"/>
              <a:t>Earth System Science Data</a:t>
            </a:r>
            <a:r>
              <a:rPr lang="en-GB" sz="1050" dirty="0"/>
              <a:t> (2021) </a:t>
            </a:r>
            <a:r>
              <a:rPr lang="en-GB" sz="1050" dirty="0" smtClean="0"/>
              <a:t>doi:</a:t>
            </a:r>
            <a:r>
              <a:rPr lang="en-GB" sz="1050" dirty="0" smtClean="0">
                <a:hlinkClick r:id="rId3"/>
              </a:rPr>
              <a:t>10.5194/essd-2021-228</a:t>
            </a:r>
            <a:r>
              <a:rPr lang="en-GB" sz="105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435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CC_Powerpoint_Calibri_4zu3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CC_Powerpoint_Calibri_4zu3" id="{4F8BAEE6-9DB6-4607-AA08-F558CF8B7215}" vid="{673A174B-B800-42D4-BEFA-E130E626E5D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MCC_Powerpoint_Calibri_4zu3</Template>
  <TotalTime>0</TotalTime>
  <Words>2501</Words>
  <Application>Microsoft Office PowerPoint</Application>
  <PresentationFormat>Breitbild</PresentationFormat>
  <Paragraphs>215</Paragraphs>
  <Slides>42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8" baseType="lpstr">
      <vt:lpstr>Arial</vt:lpstr>
      <vt:lpstr>Calibri</vt:lpstr>
      <vt:lpstr>Caput</vt:lpstr>
      <vt:lpstr>Caput Bold</vt:lpstr>
      <vt:lpstr>Caput Regular</vt:lpstr>
      <vt:lpstr>MCC_Powerpoint_Calibri_4zu3</vt:lpstr>
      <vt:lpstr>Emissions trends and drivers in IPCC AR6</vt:lpstr>
      <vt:lpstr>On today‘s menu</vt:lpstr>
      <vt:lpstr>The dignity and power of IPCC assessments in international climate diplomacy</vt:lpstr>
      <vt:lpstr>Working Group III report</vt:lpstr>
      <vt:lpstr>Tracking GHG emissions sounds easy, but it is not!</vt:lpstr>
      <vt:lpstr>GHG emissions accounting  101</vt:lpstr>
      <vt:lpstr>Tracking progress in national, regional and global GHG emissions is critical, but high-quality inventories are still quite rare</vt:lpstr>
      <vt:lpstr>Innovation 1: For AR6 we compiled a comprehensive, synthetic, publicly available dataset on all major GHG emissions </vt:lpstr>
      <vt:lpstr>Innovation 2 – uncertainties assessment: why emission estimates differ and why they are uncertain </vt:lpstr>
      <vt:lpstr>First comprehensive assessment of uncertainties: final judgement</vt:lpstr>
      <vt:lpstr>We use GWP-100 to aggregate gases</vt:lpstr>
      <vt:lpstr>Total global net anthropogenic GHG emissions have continued to rise</vt:lpstr>
      <vt:lpstr>Total global net anthropogenic GHG emissions have continued to rise</vt:lpstr>
      <vt:lpstr>Interlude: Did CO2 emissions growth stall over the last decade?</vt:lpstr>
      <vt:lpstr>F-gases have been growing fastest and are</vt:lpstr>
      <vt:lpstr>Huge data quality issues on F-gases</vt:lpstr>
      <vt:lpstr>The carbon budget for keeping warming below 1.5°C with a good chance (&gt;50%) is almost exhausted.</vt:lpstr>
      <vt:lpstr>The global COVID-19 pandemic led to a steep drop in CO2 emissions from fossil fuel and industry.</vt:lpstr>
      <vt:lpstr>PowerPoint-Präsentation</vt:lpstr>
      <vt:lpstr>A note on the methods</vt:lpstr>
      <vt:lpstr>PowerPoint-Präsentation</vt:lpstr>
      <vt:lpstr>Reasons to be cheerful &lt;-&gt; reasons to be miserable</vt:lpstr>
      <vt:lpstr>Equity and “balance”</vt:lpstr>
      <vt:lpstr>PowerPoint-Präsentation</vt:lpstr>
      <vt:lpstr>Emissions growth mainly in developing regions, starting from a lower per capita base</vt:lpstr>
      <vt:lpstr>Some countries now entering an emissions reduction range equivalent to global reductions in 2oC scenarios</vt:lpstr>
      <vt:lpstr>Historic emissions are dominated by developed countries  Least developed countries have had a tiny impact</vt:lpstr>
      <vt:lpstr>About 24 countries are reducing emissions:</vt:lpstr>
      <vt:lpstr>There are three types of emissions reduction pathway; the overall effect is rather low</vt:lpstr>
      <vt:lpstr>Reductions were mainly realized in the energy systems sector  </vt:lpstr>
      <vt:lpstr>Reductions in some countries, in some years, were fast  But generally not consistent</vt:lpstr>
      <vt:lpstr>PowerPoint-Präsentation</vt:lpstr>
      <vt:lpstr>There are no single “big apples” but lots of medium apples</vt:lpstr>
      <vt:lpstr>PowerPoint-Präsentation</vt:lpstr>
      <vt:lpstr>Sector emissions tend to be unequally distributed across regions</vt:lpstr>
      <vt:lpstr>PowerPoint-Präsentation</vt:lpstr>
      <vt:lpstr>PowerPoint-Präsentation</vt:lpstr>
      <vt:lpstr>Summary</vt:lpstr>
      <vt:lpstr>Was it worth it?</vt:lpstr>
      <vt:lpstr>Future developments</vt:lpstr>
      <vt:lpstr>An annual MCC-led publication on global GHG emissions by country and sector?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Musterpräsentation</dc:title>
  <dc:creator>William Lamb</dc:creator>
  <dc:description>Präsentationsvorlage | Office 2010 | Systemschrift Arial</dc:description>
  <cp:lastModifiedBy>Jan Minx</cp:lastModifiedBy>
  <cp:revision>29</cp:revision>
  <dcterms:created xsi:type="dcterms:W3CDTF">2019-03-12T08:40:46Z</dcterms:created>
  <dcterms:modified xsi:type="dcterms:W3CDTF">2021-12-09T13:39:33Z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lpwstr>1.0.0</vt:lpwstr>
  </property>
  <property fmtid="{D5CDD505-2E9C-101B-9397-08002B2CF9AE}" pid="3" name="Build">
    <vt:lpwstr>001-000-001</vt:lpwstr>
  </property>
  <property fmtid="{D5CDD505-2E9C-101B-9397-08002B2CF9AE}" pid="4" name="Erstellt von">
    <vt:lpwstr>office network</vt:lpwstr>
  </property>
  <property fmtid="{D5CDD505-2E9C-101B-9397-08002B2CF9AE}" pid="5" name="Geändert am">
    <vt:lpwstr>20.03.2014</vt:lpwstr>
  </property>
  <property fmtid="{D5CDD505-2E9C-101B-9397-08002B2CF9AE}" pid="6" name="Stand">
    <vt:lpwstr>20.03.2014</vt:lpwstr>
  </property>
</Properties>
</file>